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3"/>
  </p:notesMasterIdLst>
  <p:sldIdLst>
    <p:sldId id="256" r:id="rId2"/>
    <p:sldId id="262" r:id="rId3"/>
    <p:sldId id="274" r:id="rId4"/>
    <p:sldId id="277" r:id="rId5"/>
    <p:sldId id="259" r:id="rId6"/>
    <p:sldId id="260" r:id="rId7"/>
    <p:sldId id="278" r:id="rId8"/>
    <p:sldId id="257" r:id="rId9"/>
    <p:sldId id="261" r:id="rId10"/>
    <p:sldId id="291" r:id="rId11"/>
    <p:sldId id="264" r:id="rId12"/>
    <p:sldId id="279" r:id="rId13"/>
    <p:sldId id="263" r:id="rId14"/>
    <p:sldId id="265" r:id="rId15"/>
    <p:sldId id="267" r:id="rId16"/>
    <p:sldId id="266" r:id="rId17"/>
    <p:sldId id="269" r:id="rId18"/>
    <p:sldId id="280" r:id="rId19"/>
    <p:sldId id="268" r:id="rId20"/>
    <p:sldId id="281" r:id="rId21"/>
    <p:sldId id="282" r:id="rId22"/>
    <p:sldId id="288" r:id="rId23"/>
    <p:sldId id="289" r:id="rId24"/>
    <p:sldId id="290" r:id="rId25"/>
    <p:sldId id="284" r:id="rId26"/>
    <p:sldId id="270" r:id="rId27"/>
    <p:sldId id="271" r:id="rId28"/>
    <p:sldId id="272" r:id="rId29"/>
    <p:sldId id="276" r:id="rId30"/>
    <p:sldId id="285" r:id="rId31"/>
    <p:sldId id="27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5503" autoAdjust="0"/>
  </p:normalViewPr>
  <p:slideViewPr>
    <p:cSldViewPr snapToGrid="0">
      <p:cViewPr varScale="1">
        <p:scale>
          <a:sx n="87" d="100"/>
          <a:sy n="87" d="100"/>
        </p:scale>
        <p:origin x="2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CE83A8C-5E31-4F06-9A82-FA7FE67EA4F3}"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A1A2BE9-2A7D-4D67-936A-8D5991ED178A}">
      <dgm:prSet/>
      <dgm:spPr/>
      <dgm:t>
        <a:bodyPr/>
        <a:lstStyle/>
        <a:p>
          <a:pPr>
            <a:lnSpc>
              <a:spcPct val="100000"/>
            </a:lnSpc>
            <a:defRPr cap="all"/>
          </a:pPr>
          <a:r>
            <a:rPr lang="en-US" dirty="0"/>
            <a:t>It is a virtual or digital currency used in financial systems. It is secured by cryptography that makes it impossible to be counterfeited or double-spent.</a:t>
          </a:r>
        </a:p>
      </dgm:t>
    </dgm:pt>
    <dgm:pt modelId="{19BB3C3D-8008-4109-B5C2-1DB94724FD85}" type="parTrans" cxnId="{CD2FC298-2EE5-477E-AF53-DA2140074205}">
      <dgm:prSet/>
      <dgm:spPr/>
      <dgm:t>
        <a:bodyPr/>
        <a:lstStyle/>
        <a:p>
          <a:endParaRPr lang="en-US"/>
        </a:p>
      </dgm:t>
    </dgm:pt>
    <dgm:pt modelId="{0D95E79E-B6CB-4761-AAFD-F528F9CEAA98}" type="sibTrans" cxnId="{CD2FC298-2EE5-477E-AF53-DA2140074205}">
      <dgm:prSet/>
      <dgm:spPr/>
      <dgm:t>
        <a:bodyPr/>
        <a:lstStyle/>
        <a:p>
          <a:pPr>
            <a:lnSpc>
              <a:spcPct val="100000"/>
            </a:lnSpc>
          </a:pPr>
          <a:endParaRPr lang="en-US"/>
        </a:p>
      </dgm:t>
    </dgm:pt>
    <dgm:pt modelId="{1717F07F-54AC-4B1D-9AE1-E931D0FD0E45}">
      <dgm:prSet/>
      <dgm:spPr/>
      <dgm:t>
        <a:bodyPr/>
        <a:lstStyle/>
        <a:p>
          <a:pPr>
            <a:lnSpc>
              <a:spcPct val="100000"/>
            </a:lnSpc>
            <a:defRPr cap="all"/>
          </a:pPr>
          <a:r>
            <a:rPr lang="en-US" dirty="0"/>
            <a:t>It is not issued from a central authority or central banks, and it is decentralized virtual currencies that can be converted via cryptographic procedures and this make it distinguishable from traditional currencies. </a:t>
          </a:r>
        </a:p>
      </dgm:t>
    </dgm:pt>
    <dgm:pt modelId="{E9D79181-5608-48B8-BD16-A80EF1112FA8}" type="parTrans" cxnId="{2BADEA99-C3E3-4C66-929E-E4EE2101EAF1}">
      <dgm:prSet/>
      <dgm:spPr/>
      <dgm:t>
        <a:bodyPr/>
        <a:lstStyle/>
        <a:p>
          <a:endParaRPr lang="en-US"/>
        </a:p>
      </dgm:t>
    </dgm:pt>
    <dgm:pt modelId="{4BEFDE7E-2C74-4F7D-9ED6-FEF090C30963}" type="sibTrans" cxnId="{2BADEA99-C3E3-4C66-929E-E4EE2101EAF1}">
      <dgm:prSet/>
      <dgm:spPr/>
      <dgm:t>
        <a:bodyPr/>
        <a:lstStyle/>
        <a:p>
          <a:pPr>
            <a:lnSpc>
              <a:spcPct val="100000"/>
            </a:lnSpc>
          </a:pPr>
          <a:endParaRPr lang="en-US"/>
        </a:p>
      </dgm:t>
    </dgm:pt>
    <dgm:pt modelId="{21601506-CF43-424C-A387-C875BBFC7440}">
      <dgm:prSet/>
      <dgm:spPr/>
      <dgm:t>
        <a:bodyPr/>
        <a:lstStyle/>
        <a:p>
          <a:pPr>
            <a:lnSpc>
              <a:spcPct val="100000"/>
            </a:lnSpc>
            <a:defRPr cap="all"/>
          </a:pPr>
          <a:r>
            <a:rPr lang="en-US" dirty="0"/>
            <a:t>It is created by technology called blockchain,</a:t>
          </a:r>
          <a:r>
            <a:rPr lang="en-US" dirty="0">
              <a:latin typeface="Calibri Light" panose="020F0302020204030204"/>
            </a:rPr>
            <a:t> which </a:t>
          </a:r>
          <a:r>
            <a:rPr lang="en-US" dirty="0"/>
            <a:t> aims to </a:t>
          </a:r>
          <a:r>
            <a:rPr lang="en-US" dirty="0">
              <a:latin typeface="Calibri Light" panose="020F0302020204030204"/>
            </a:rPr>
            <a:t>store</a:t>
          </a:r>
          <a:r>
            <a:rPr lang="en-US" dirty="0"/>
            <a:t> data that makes it difficult or impossible to alter, hack, or defraud the system</a:t>
          </a:r>
        </a:p>
      </dgm:t>
    </dgm:pt>
    <dgm:pt modelId="{F3B71649-814E-41F0-8A13-CAB0A9A8DEA7}" type="parTrans" cxnId="{CE54B950-4BA6-4D43-9439-6C03FCBD0BCC}">
      <dgm:prSet/>
      <dgm:spPr/>
      <dgm:t>
        <a:bodyPr/>
        <a:lstStyle/>
        <a:p>
          <a:endParaRPr lang="en-US"/>
        </a:p>
      </dgm:t>
    </dgm:pt>
    <dgm:pt modelId="{C302BEA3-3693-41DF-A221-D7FEC4165F88}" type="sibTrans" cxnId="{CE54B950-4BA6-4D43-9439-6C03FCBD0BCC}">
      <dgm:prSet/>
      <dgm:spPr/>
      <dgm:t>
        <a:bodyPr/>
        <a:lstStyle/>
        <a:p>
          <a:endParaRPr lang="en-US"/>
        </a:p>
      </dgm:t>
    </dgm:pt>
    <dgm:pt modelId="{D3A2B578-FBB5-4685-9938-FC0F4B986C35}" type="pres">
      <dgm:prSet presAssocID="{0CE83A8C-5E31-4F06-9A82-FA7FE67EA4F3}" presName="root" presStyleCnt="0">
        <dgm:presLayoutVars>
          <dgm:dir/>
          <dgm:resizeHandles val="exact"/>
        </dgm:presLayoutVars>
      </dgm:prSet>
      <dgm:spPr/>
    </dgm:pt>
    <dgm:pt modelId="{1DB51A31-F412-4D7B-9AB0-246AF6593794}" type="pres">
      <dgm:prSet presAssocID="{AA1A2BE9-2A7D-4D67-936A-8D5991ED178A}" presName="compNode" presStyleCnt="0"/>
      <dgm:spPr/>
    </dgm:pt>
    <dgm:pt modelId="{2778AC3F-A240-44E5-A6CE-8772AD5FC654}" type="pres">
      <dgm:prSet presAssocID="{AA1A2BE9-2A7D-4D67-936A-8D5991ED178A}" presName="iconBgRect" presStyleLbl="bgShp" presStyleIdx="0" presStyleCnt="3"/>
      <dgm:spPr/>
    </dgm:pt>
    <dgm:pt modelId="{6014142B-69D3-4A0B-98D7-69FCFFAA5D7E}" type="pres">
      <dgm:prSet presAssocID="{AA1A2BE9-2A7D-4D67-936A-8D5991ED17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5911AA15-3F9B-40E1-A9EC-D5850B99D6C3}" type="pres">
      <dgm:prSet presAssocID="{AA1A2BE9-2A7D-4D67-936A-8D5991ED178A}" presName="spaceRect" presStyleCnt="0"/>
      <dgm:spPr/>
    </dgm:pt>
    <dgm:pt modelId="{CC4B397E-545C-409B-939A-787BC3CE2571}" type="pres">
      <dgm:prSet presAssocID="{AA1A2BE9-2A7D-4D67-936A-8D5991ED178A}" presName="textRect" presStyleLbl="revTx" presStyleIdx="0" presStyleCnt="3">
        <dgm:presLayoutVars>
          <dgm:chMax val="1"/>
          <dgm:chPref val="1"/>
        </dgm:presLayoutVars>
      </dgm:prSet>
      <dgm:spPr/>
    </dgm:pt>
    <dgm:pt modelId="{D5746BA7-80C8-4130-9D43-E6EF8AE7FBA4}" type="pres">
      <dgm:prSet presAssocID="{0D95E79E-B6CB-4761-AAFD-F528F9CEAA98}" presName="sibTrans" presStyleCnt="0"/>
      <dgm:spPr/>
    </dgm:pt>
    <dgm:pt modelId="{8BCA67CC-C416-45E7-93CE-C0AA5D163C03}" type="pres">
      <dgm:prSet presAssocID="{1717F07F-54AC-4B1D-9AE1-E931D0FD0E45}" presName="compNode" presStyleCnt="0"/>
      <dgm:spPr/>
    </dgm:pt>
    <dgm:pt modelId="{15E1B0B8-1249-46A9-8A06-4E84AB861948}" type="pres">
      <dgm:prSet presAssocID="{1717F07F-54AC-4B1D-9AE1-E931D0FD0E45}" presName="iconBgRect" presStyleLbl="bgShp" presStyleIdx="1" presStyleCnt="3"/>
      <dgm:spPr/>
    </dgm:pt>
    <dgm:pt modelId="{8D7E5C26-CA68-463D-A48F-90E8D7200232}" type="pres">
      <dgm:prSet presAssocID="{1717F07F-54AC-4B1D-9AE1-E931D0FD0E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68390BA5-8760-4ACA-B043-133E61B0A089}" type="pres">
      <dgm:prSet presAssocID="{1717F07F-54AC-4B1D-9AE1-E931D0FD0E45}" presName="spaceRect" presStyleCnt="0"/>
      <dgm:spPr/>
    </dgm:pt>
    <dgm:pt modelId="{843BCFF8-70F1-430E-B197-3044DF5FCF42}" type="pres">
      <dgm:prSet presAssocID="{1717F07F-54AC-4B1D-9AE1-E931D0FD0E45}" presName="textRect" presStyleLbl="revTx" presStyleIdx="1" presStyleCnt="3">
        <dgm:presLayoutVars>
          <dgm:chMax val="1"/>
          <dgm:chPref val="1"/>
        </dgm:presLayoutVars>
      </dgm:prSet>
      <dgm:spPr/>
    </dgm:pt>
    <dgm:pt modelId="{9C133CAD-E277-4FB0-8911-A17B2EB3595A}" type="pres">
      <dgm:prSet presAssocID="{4BEFDE7E-2C74-4F7D-9ED6-FEF090C30963}" presName="sibTrans" presStyleCnt="0"/>
      <dgm:spPr/>
    </dgm:pt>
    <dgm:pt modelId="{3626A4F7-6274-4CFC-B0F7-AE46649AC981}" type="pres">
      <dgm:prSet presAssocID="{21601506-CF43-424C-A387-C875BBFC7440}" presName="compNode" presStyleCnt="0"/>
      <dgm:spPr/>
    </dgm:pt>
    <dgm:pt modelId="{317E0089-26A7-414D-8B78-571B676C961D}" type="pres">
      <dgm:prSet presAssocID="{21601506-CF43-424C-A387-C875BBFC7440}" presName="iconBgRect" presStyleLbl="bgShp" presStyleIdx="2" presStyleCnt="3"/>
      <dgm:spPr/>
    </dgm:pt>
    <dgm:pt modelId="{71441BFE-BF7E-4D68-8D6B-2D6B10B18D89}" type="pres">
      <dgm:prSet presAssocID="{21601506-CF43-424C-A387-C875BBFC74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5436574-5D81-4DB0-B385-F37734AD7D04}" type="pres">
      <dgm:prSet presAssocID="{21601506-CF43-424C-A387-C875BBFC7440}" presName="spaceRect" presStyleCnt="0"/>
      <dgm:spPr/>
    </dgm:pt>
    <dgm:pt modelId="{2CC4765A-323D-49B1-AA8B-4F68F2CC56E5}" type="pres">
      <dgm:prSet presAssocID="{21601506-CF43-424C-A387-C875BBFC7440}" presName="textRect" presStyleLbl="revTx" presStyleIdx="2" presStyleCnt="3">
        <dgm:presLayoutVars>
          <dgm:chMax val="1"/>
          <dgm:chPref val="1"/>
        </dgm:presLayoutVars>
      </dgm:prSet>
      <dgm:spPr/>
    </dgm:pt>
  </dgm:ptLst>
  <dgm:cxnLst>
    <dgm:cxn modelId="{CE54B950-4BA6-4D43-9439-6C03FCBD0BCC}" srcId="{0CE83A8C-5E31-4F06-9A82-FA7FE67EA4F3}" destId="{21601506-CF43-424C-A387-C875BBFC7440}" srcOrd="2" destOrd="0" parTransId="{F3B71649-814E-41F0-8A13-CAB0A9A8DEA7}" sibTransId="{C302BEA3-3693-41DF-A221-D7FEC4165F88}"/>
    <dgm:cxn modelId="{321FFC7B-E584-4F36-A589-2E7CBECFF143}" type="presOf" srcId="{1717F07F-54AC-4B1D-9AE1-E931D0FD0E45}" destId="{843BCFF8-70F1-430E-B197-3044DF5FCF42}" srcOrd="0" destOrd="0" presId="urn:microsoft.com/office/officeart/2018/5/layout/IconCircleLabelList"/>
    <dgm:cxn modelId="{0E088387-F325-4C7A-8913-7884B3B19C8D}" type="presOf" srcId="{AA1A2BE9-2A7D-4D67-936A-8D5991ED178A}" destId="{CC4B397E-545C-409B-939A-787BC3CE2571}" srcOrd="0" destOrd="0" presId="urn:microsoft.com/office/officeart/2018/5/layout/IconCircleLabelList"/>
    <dgm:cxn modelId="{CD2FC298-2EE5-477E-AF53-DA2140074205}" srcId="{0CE83A8C-5E31-4F06-9A82-FA7FE67EA4F3}" destId="{AA1A2BE9-2A7D-4D67-936A-8D5991ED178A}" srcOrd="0" destOrd="0" parTransId="{19BB3C3D-8008-4109-B5C2-1DB94724FD85}" sibTransId="{0D95E79E-B6CB-4761-AAFD-F528F9CEAA98}"/>
    <dgm:cxn modelId="{2BADEA99-C3E3-4C66-929E-E4EE2101EAF1}" srcId="{0CE83A8C-5E31-4F06-9A82-FA7FE67EA4F3}" destId="{1717F07F-54AC-4B1D-9AE1-E931D0FD0E45}" srcOrd="1" destOrd="0" parTransId="{E9D79181-5608-48B8-BD16-A80EF1112FA8}" sibTransId="{4BEFDE7E-2C74-4F7D-9ED6-FEF090C30963}"/>
    <dgm:cxn modelId="{1A145AC5-6324-4B3B-AE7C-C1F67C8BB431}" type="presOf" srcId="{0CE83A8C-5E31-4F06-9A82-FA7FE67EA4F3}" destId="{D3A2B578-FBB5-4685-9938-FC0F4B986C35}" srcOrd="0" destOrd="0" presId="urn:microsoft.com/office/officeart/2018/5/layout/IconCircleLabelList"/>
    <dgm:cxn modelId="{7A6B8DEF-1B10-4DB8-B439-D1DF6E2353B4}" type="presOf" srcId="{21601506-CF43-424C-A387-C875BBFC7440}" destId="{2CC4765A-323D-49B1-AA8B-4F68F2CC56E5}" srcOrd="0" destOrd="0" presId="urn:microsoft.com/office/officeart/2018/5/layout/IconCircleLabelList"/>
    <dgm:cxn modelId="{E3C1C6B1-E70A-4753-963B-E7ECBE757BF4}" type="presParOf" srcId="{D3A2B578-FBB5-4685-9938-FC0F4B986C35}" destId="{1DB51A31-F412-4D7B-9AB0-246AF6593794}" srcOrd="0" destOrd="0" presId="urn:microsoft.com/office/officeart/2018/5/layout/IconCircleLabelList"/>
    <dgm:cxn modelId="{9FAF01A4-5C3D-4A38-B1F2-4D691470F39F}" type="presParOf" srcId="{1DB51A31-F412-4D7B-9AB0-246AF6593794}" destId="{2778AC3F-A240-44E5-A6CE-8772AD5FC654}" srcOrd="0" destOrd="0" presId="urn:microsoft.com/office/officeart/2018/5/layout/IconCircleLabelList"/>
    <dgm:cxn modelId="{C33FB2FC-A56A-4639-80E1-DBEC950D5899}" type="presParOf" srcId="{1DB51A31-F412-4D7B-9AB0-246AF6593794}" destId="{6014142B-69D3-4A0B-98D7-69FCFFAA5D7E}" srcOrd="1" destOrd="0" presId="urn:microsoft.com/office/officeart/2018/5/layout/IconCircleLabelList"/>
    <dgm:cxn modelId="{FD4D0B38-A45C-45F7-857C-3CBDF48EE34A}" type="presParOf" srcId="{1DB51A31-F412-4D7B-9AB0-246AF6593794}" destId="{5911AA15-3F9B-40E1-A9EC-D5850B99D6C3}" srcOrd="2" destOrd="0" presId="urn:microsoft.com/office/officeart/2018/5/layout/IconCircleLabelList"/>
    <dgm:cxn modelId="{7994A04D-2D13-4288-B702-9DBEA55B2E40}" type="presParOf" srcId="{1DB51A31-F412-4D7B-9AB0-246AF6593794}" destId="{CC4B397E-545C-409B-939A-787BC3CE2571}" srcOrd="3" destOrd="0" presId="urn:microsoft.com/office/officeart/2018/5/layout/IconCircleLabelList"/>
    <dgm:cxn modelId="{A097E63B-50B0-4A78-973B-318BFC2E3F05}" type="presParOf" srcId="{D3A2B578-FBB5-4685-9938-FC0F4B986C35}" destId="{D5746BA7-80C8-4130-9D43-E6EF8AE7FBA4}" srcOrd="1" destOrd="0" presId="urn:microsoft.com/office/officeart/2018/5/layout/IconCircleLabelList"/>
    <dgm:cxn modelId="{DE11E0E7-5692-4613-988E-7CE9A53A8E99}" type="presParOf" srcId="{D3A2B578-FBB5-4685-9938-FC0F4B986C35}" destId="{8BCA67CC-C416-45E7-93CE-C0AA5D163C03}" srcOrd="2" destOrd="0" presId="urn:microsoft.com/office/officeart/2018/5/layout/IconCircleLabelList"/>
    <dgm:cxn modelId="{8656644E-D49D-427F-BD8D-288A26C77094}" type="presParOf" srcId="{8BCA67CC-C416-45E7-93CE-C0AA5D163C03}" destId="{15E1B0B8-1249-46A9-8A06-4E84AB861948}" srcOrd="0" destOrd="0" presId="urn:microsoft.com/office/officeart/2018/5/layout/IconCircleLabelList"/>
    <dgm:cxn modelId="{8AC0E7C0-5EEA-4CFA-B4C0-9DEC78E4303B}" type="presParOf" srcId="{8BCA67CC-C416-45E7-93CE-C0AA5D163C03}" destId="{8D7E5C26-CA68-463D-A48F-90E8D7200232}" srcOrd="1" destOrd="0" presId="urn:microsoft.com/office/officeart/2018/5/layout/IconCircleLabelList"/>
    <dgm:cxn modelId="{05D7B308-F103-4F87-91C3-E0BB09C15A88}" type="presParOf" srcId="{8BCA67CC-C416-45E7-93CE-C0AA5D163C03}" destId="{68390BA5-8760-4ACA-B043-133E61B0A089}" srcOrd="2" destOrd="0" presId="urn:microsoft.com/office/officeart/2018/5/layout/IconCircleLabelList"/>
    <dgm:cxn modelId="{4C7F7CC8-D50C-437B-B4BA-23A5DB889CBC}" type="presParOf" srcId="{8BCA67CC-C416-45E7-93CE-C0AA5D163C03}" destId="{843BCFF8-70F1-430E-B197-3044DF5FCF42}" srcOrd="3" destOrd="0" presId="urn:microsoft.com/office/officeart/2018/5/layout/IconCircleLabelList"/>
    <dgm:cxn modelId="{B3ABBD00-6BAB-4713-BE04-0B9F25B673EF}" type="presParOf" srcId="{D3A2B578-FBB5-4685-9938-FC0F4B986C35}" destId="{9C133CAD-E277-4FB0-8911-A17B2EB3595A}" srcOrd="3" destOrd="0" presId="urn:microsoft.com/office/officeart/2018/5/layout/IconCircleLabelList"/>
    <dgm:cxn modelId="{24E62656-AABD-4B50-918A-C96FBCCFDB3F}" type="presParOf" srcId="{D3A2B578-FBB5-4685-9938-FC0F4B986C35}" destId="{3626A4F7-6274-4CFC-B0F7-AE46649AC981}" srcOrd="4" destOrd="0" presId="urn:microsoft.com/office/officeart/2018/5/layout/IconCircleLabelList"/>
    <dgm:cxn modelId="{5566CD36-267C-4FB8-B5A2-849911F9F3DE}" type="presParOf" srcId="{3626A4F7-6274-4CFC-B0F7-AE46649AC981}" destId="{317E0089-26A7-414D-8B78-571B676C961D}" srcOrd="0" destOrd="0" presId="urn:microsoft.com/office/officeart/2018/5/layout/IconCircleLabelList"/>
    <dgm:cxn modelId="{14682446-6CE9-4260-87B1-18FC7E960724}" type="presParOf" srcId="{3626A4F7-6274-4CFC-B0F7-AE46649AC981}" destId="{71441BFE-BF7E-4D68-8D6B-2D6B10B18D89}" srcOrd="1" destOrd="0" presId="urn:microsoft.com/office/officeart/2018/5/layout/IconCircleLabelList"/>
    <dgm:cxn modelId="{74E089F5-1A9C-4C25-8320-7238D4915994}" type="presParOf" srcId="{3626A4F7-6274-4CFC-B0F7-AE46649AC981}" destId="{95436574-5D81-4DB0-B385-F37734AD7D04}" srcOrd="2" destOrd="0" presId="urn:microsoft.com/office/officeart/2018/5/layout/IconCircleLabelList"/>
    <dgm:cxn modelId="{DFF0052E-27BF-4309-AD49-0EF8D230347F}" type="presParOf" srcId="{3626A4F7-6274-4CFC-B0F7-AE46649AC981}" destId="{2CC4765A-323D-49B1-AA8B-4F68F2CC56E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8AC3F-A240-44E5-A6CE-8772AD5FC654}">
      <dsp:nvSpPr>
        <dsp:cNvPr id="0" name=""/>
        <dsp:cNvSpPr/>
      </dsp:nvSpPr>
      <dsp:spPr>
        <a:xfrm>
          <a:off x="718664" y="3864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4142B-69D3-4A0B-98D7-69FCFFAA5D7E}">
      <dsp:nvSpPr>
        <dsp:cNvPr id="0" name=""/>
        <dsp:cNvSpPr/>
      </dsp:nvSpPr>
      <dsp:spPr>
        <a:xfrm>
          <a:off x="1135476" y="8032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4B397E-545C-409B-939A-787BC3CE2571}">
      <dsp:nvSpPr>
        <dsp:cNvPr id="0" name=""/>
        <dsp:cNvSpPr/>
      </dsp:nvSpPr>
      <dsp:spPr>
        <a:xfrm>
          <a:off x="93445" y="2951402"/>
          <a:ext cx="320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It is a virtual or digital currency used in financial systems. It is secured by cryptography that makes it impossible to be counterfeited or double-spent.</a:t>
          </a:r>
        </a:p>
      </dsp:txBody>
      <dsp:txXfrm>
        <a:off x="93445" y="2951402"/>
        <a:ext cx="3206250" cy="855000"/>
      </dsp:txXfrm>
    </dsp:sp>
    <dsp:sp modelId="{15E1B0B8-1249-46A9-8A06-4E84AB861948}">
      <dsp:nvSpPr>
        <dsp:cNvPr id="0" name=""/>
        <dsp:cNvSpPr/>
      </dsp:nvSpPr>
      <dsp:spPr>
        <a:xfrm>
          <a:off x="4486008" y="3864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7E5C26-CA68-463D-A48F-90E8D7200232}">
      <dsp:nvSpPr>
        <dsp:cNvPr id="0" name=""/>
        <dsp:cNvSpPr/>
      </dsp:nvSpPr>
      <dsp:spPr>
        <a:xfrm>
          <a:off x="4902820" y="8032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3BCFF8-70F1-430E-B197-3044DF5FCF42}">
      <dsp:nvSpPr>
        <dsp:cNvPr id="0" name=""/>
        <dsp:cNvSpPr/>
      </dsp:nvSpPr>
      <dsp:spPr>
        <a:xfrm>
          <a:off x="3860789" y="2951402"/>
          <a:ext cx="320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It is not issued from a central authority or central banks, and it is decentralized virtual currencies that can be converted via cryptographic procedures and this make it distinguishable from traditional currencies. </a:t>
          </a:r>
        </a:p>
      </dsp:txBody>
      <dsp:txXfrm>
        <a:off x="3860789" y="2951402"/>
        <a:ext cx="3206250" cy="855000"/>
      </dsp:txXfrm>
    </dsp:sp>
    <dsp:sp modelId="{317E0089-26A7-414D-8B78-571B676C961D}">
      <dsp:nvSpPr>
        <dsp:cNvPr id="0" name=""/>
        <dsp:cNvSpPr/>
      </dsp:nvSpPr>
      <dsp:spPr>
        <a:xfrm>
          <a:off x="8253352" y="3864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41BFE-BF7E-4D68-8D6B-2D6B10B18D89}">
      <dsp:nvSpPr>
        <dsp:cNvPr id="0" name=""/>
        <dsp:cNvSpPr/>
      </dsp:nvSpPr>
      <dsp:spPr>
        <a:xfrm>
          <a:off x="8670164" y="8032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C4765A-323D-49B1-AA8B-4F68F2CC56E5}">
      <dsp:nvSpPr>
        <dsp:cNvPr id="0" name=""/>
        <dsp:cNvSpPr/>
      </dsp:nvSpPr>
      <dsp:spPr>
        <a:xfrm>
          <a:off x="7628133" y="2951402"/>
          <a:ext cx="320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It is created by technology called blockchain,</a:t>
          </a:r>
          <a:r>
            <a:rPr lang="en-US" sz="1100" kern="1200" dirty="0">
              <a:latin typeface="Calibri Light" panose="020F0302020204030204"/>
            </a:rPr>
            <a:t> which </a:t>
          </a:r>
          <a:r>
            <a:rPr lang="en-US" sz="1100" kern="1200" dirty="0"/>
            <a:t> aims to </a:t>
          </a:r>
          <a:r>
            <a:rPr lang="en-US" sz="1100" kern="1200" dirty="0">
              <a:latin typeface="Calibri Light" panose="020F0302020204030204"/>
            </a:rPr>
            <a:t>store</a:t>
          </a:r>
          <a:r>
            <a:rPr lang="en-US" sz="1100" kern="1200" dirty="0"/>
            <a:t> data that makes it difficult or impossible to alter, hack, or defraud the system</a:t>
          </a:r>
        </a:p>
      </dsp:txBody>
      <dsp:txXfrm>
        <a:off x="7628133" y="2951402"/>
        <a:ext cx="3206250" cy="85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0:50:30.214"/>
    </inkml:context>
    <inkml:brush xml:id="br0">
      <inkml:brushProperty name="width" value="0.025" units="cm"/>
      <inkml:brushProperty name="height" value="0.02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0:52:20.365"/>
    </inkml:context>
    <inkml:brush xml:id="br0">
      <inkml:brushProperty name="width" value="0.025" units="cm"/>
      <inkml:brushProperty name="height" value="0.02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0:52:21.900"/>
    </inkml:context>
    <inkml:brush xml:id="br0">
      <inkml:brushProperty name="width" value="0.025" units="cm"/>
      <inkml:brushProperty name="height" value="0.025" units="cm"/>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83D0F-EE02-4A9D-94A6-A08875EB3534}" type="datetimeFigureOut">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E8765-5855-4190-9069-7E6E65E92A70}" type="slidenum">
              <a:t>‹#›</a:t>
            </a:fld>
            <a:endParaRPr lang="en-US"/>
          </a:p>
        </p:txBody>
      </p:sp>
    </p:spTree>
    <p:extLst>
      <p:ext uri="{BB962C8B-B14F-4D97-AF65-F5344CB8AC3E}">
        <p14:creationId xmlns:p14="http://schemas.microsoft.com/office/powerpoint/2010/main" val="421861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illustrated-guide-to-lstms-and-gru-s-a-step-by-step-explanation-44e9eb85bf2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 is secured by cryptography that makes it impossible to be counterfeited or double-spent. </a:t>
            </a:r>
          </a:p>
          <a:p>
            <a:endParaRPr lang="en-US" dirty="0">
              <a:cs typeface="Calibri"/>
            </a:endParaRPr>
          </a:p>
        </p:txBody>
      </p:sp>
      <p:sp>
        <p:nvSpPr>
          <p:cNvPr id="4" name="Slide Number Placeholder 3"/>
          <p:cNvSpPr>
            <a:spLocks noGrp="1"/>
          </p:cNvSpPr>
          <p:nvPr>
            <p:ph type="sldNum" sz="quarter" idx="5"/>
          </p:nvPr>
        </p:nvSpPr>
        <p:spPr/>
        <p:txBody>
          <a:bodyPr/>
          <a:lstStyle/>
          <a:p>
            <a:fld id="{859E8765-5855-4190-9069-7E6E65E92A70}" type="slidenum">
              <a:t>2</a:t>
            </a:fld>
            <a:endParaRPr lang="en-US"/>
          </a:p>
        </p:txBody>
      </p:sp>
    </p:spTree>
    <p:extLst>
      <p:ext uri="{BB962C8B-B14F-4D97-AF65-F5344CB8AC3E}">
        <p14:creationId xmlns:p14="http://schemas.microsoft.com/office/powerpoint/2010/main" val="1898730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mainly two ways to extract data from a website:</a:t>
            </a:r>
          </a:p>
          <a:p>
            <a:pPr marL="285750" indent="-285750">
              <a:buFont typeface="Arial"/>
              <a:buChar char="•"/>
            </a:pPr>
            <a:r>
              <a:rPr lang="en-US" dirty="0"/>
              <a:t>Use the API of the website (if it exists). For example, Facebook has the Facebook Graph API which allows retrieval of data posted on Facebook.</a:t>
            </a:r>
            <a:endParaRPr lang="en-US" dirty="0">
              <a:cs typeface="Calibri"/>
            </a:endParaRPr>
          </a:p>
          <a:p>
            <a:pPr marL="285750" indent="-285750">
              <a:buFont typeface="Arial"/>
              <a:buChar char="•"/>
            </a:pPr>
            <a:r>
              <a:rPr lang="en-US" dirty="0"/>
              <a:t>Access the HTML of the webpage and extract useful information/data from it. This technique is called web scraping or web harvesting or web data extraction.</a:t>
            </a:r>
            <a:endParaRPr lang="en-US" dirty="0">
              <a:cs typeface="Calibri"/>
            </a:endParaRPr>
          </a:p>
          <a:p>
            <a:r>
              <a:rPr lang="en-US" dirty="0"/>
              <a:t>Steps involved in web scraping:</a:t>
            </a:r>
            <a:endParaRPr lang="en-US" dirty="0">
              <a:cs typeface="Calibri"/>
            </a:endParaRPr>
          </a:p>
          <a:p>
            <a:pPr marL="285750" indent="-285750">
              <a:buFont typeface="Arial"/>
              <a:buChar char="•"/>
            </a:pPr>
            <a:r>
              <a:rPr lang="en-US" dirty="0"/>
              <a:t>Send an HTTP request to the URL of the webpage you want to access. The server responds to the request by returning the HTML content of the webpage. For this task, we will use a third-party HTTP library for python-requests.</a:t>
            </a:r>
            <a:endParaRPr lang="en-US" dirty="0">
              <a:cs typeface="Calibri"/>
            </a:endParaRPr>
          </a:p>
          <a:p>
            <a:pPr marL="285750" indent="-285750">
              <a:buFont typeface="Arial"/>
              <a:buChar char="•"/>
            </a:pPr>
            <a:r>
              <a:rPr lang="en-US" dirty="0"/>
              <a:t>Once we have accessed the HTML content, we are left with the task of parsing the data. Since most of the HTML data is nested, we cannot extract data simply through string processing. One needs a parser which can create a nested/tree structure of the HTML data. There are many HTML parser libraries available but the most advanced one is html5lib.</a:t>
            </a:r>
            <a:endParaRPr lang="en-US" dirty="0">
              <a:cs typeface="Calibri"/>
            </a:endParaRPr>
          </a:p>
          <a:p>
            <a:pPr marL="285750" indent="-285750">
              <a:buFont typeface="Arial"/>
              <a:buChar char="•"/>
            </a:pPr>
            <a:r>
              <a:rPr lang="en-US" dirty="0"/>
              <a:t>Now, all we need to do is navigating and searching the parse tree that we created, i.e. tree traversal. For this task, we will be using another third-party python library, Beautiful Soup. It is a Python library for pulling data out of HTML and XML files.</a:t>
            </a:r>
            <a:endParaRPr lang="en-US" dirty="0">
              <a:cs typeface="Calibri"/>
            </a:endParaRPr>
          </a:p>
          <a:p>
            <a:r>
              <a:rPr lang="en-US" dirty="0"/>
              <a:t>Selenium is a Python library and tool used for automating web browsers to do a number of tasks. One of such is web-scraping to extract useful data and information that may be otherwise unavailable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59E8765-5855-4190-9069-7E6E65E92A70}" type="slidenum">
              <a:rPr lang="en-US"/>
              <a:t>7</a:t>
            </a:fld>
            <a:endParaRPr lang="en-US"/>
          </a:p>
        </p:txBody>
      </p:sp>
    </p:spTree>
    <p:extLst>
      <p:ext uri="{BB962C8B-B14F-4D97-AF65-F5344CB8AC3E}">
        <p14:creationId xmlns:p14="http://schemas.microsoft.com/office/powerpoint/2010/main" val="319314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9E8765-5855-4190-9069-7E6E65E92A70}" type="slidenum">
              <a:rPr lang="en-IN" smtClean="0"/>
              <a:t>11</a:t>
            </a:fld>
            <a:endParaRPr lang="en-IN"/>
          </a:p>
        </p:txBody>
      </p:sp>
    </p:spTree>
    <p:extLst>
      <p:ext uri="{BB962C8B-B14F-4D97-AF65-F5344CB8AC3E}">
        <p14:creationId xmlns:p14="http://schemas.microsoft.com/office/powerpoint/2010/main" val="1167457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9E8765-5855-4190-9069-7E6E65E92A70}" type="slidenum">
              <a:rPr lang="en-IN" smtClean="0"/>
              <a:t>12</a:t>
            </a:fld>
            <a:endParaRPr lang="en-IN"/>
          </a:p>
        </p:txBody>
      </p:sp>
    </p:spTree>
    <p:extLst>
      <p:ext uri="{BB962C8B-B14F-4D97-AF65-F5344CB8AC3E}">
        <p14:creationId xmlns:p14="http://schemas.microsoft.com/office/powerpoint/2010/main" val="3551755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Recurrent Neural Networks suffer from short-term memory. If a sequence is long enough, they’ll have a hard time carrying information from earlier time steps to later ones. So if you are trying to process a paragraph of text to do predictions, RNN’s may leave out important information from the beginning.</a:t>
            </a:r>
          </a:p>
          <a:p>
            <a:endParaRPr lang="en-US" dirty="0"/>
          </a:p>
          <a:p>
            <a:r>
              <a:rPr lang="en-US" dirty="0"/>
              <a:t>During back propagation, recurrent neural networks suffer from the vanishing gradient problem. Gradients are values used to update a neural networks weights. The vanishing gradient problem is when the gradient shrinks as it back propagates through time. If a gradient value becomes extremely small, it doesn’t contribute too much learning.</a:t>
            </a:r>
            <a:endParaRPr lang="en-US" dirty="0">
              <a:cs typeface="Calibri"/>
            </a:endParaRPr>
          </a:p>
          <a:p>
            <a:endParaRPr lang="en-US" dirty="0">
              <a:cs typeface="Calibri"/>
            </a:endParaRPr>
          </a:p>
          <a:p>
            <a:r>
              <a:rPr lang="en-US" dirty="0">
                <a:hlinkClick r:id="rId3"/>
              </a:rPr>
              <a:t>https://towardsdatascience.com/illustrated-guide-to-lstms-and-gru-s-a-step-by-step-explanation-44e9eb85bf21</a:t>
            </a:r>
            <a:endParaRPr lang="en-US" dirty="0">
              <a:cs typeface="Calibri"/>
              <a:hlinkClick r:id="rId3"/>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59E8765-5855-4190-9069-7E6E65E92A70}" type="slidenum">
              <a:rPr lang="en-US"/>
              <a:t>14</a:t>
            </a:fld>
            <a:endParaRPr lang="en-US"/>
          </a:p>
        </p:txBody>
      </p:sp>
    </p:spTree>
    <p:extLst>
      <p:ext uri="{BB962C8B-B14F-4D97-AF65-F5344CB8AC3E}">
        <p14:creationId xmlns:p14="http://schemas.microsoft.com/office/powerpoint/2010/main" val="61451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9E8765-5855-4190-9069-7E6E65E92A70}" type="slidenum">
              <a:rPr lang="en-IN" smtClean="0"/>
              <a:t>17</a:t>
            </a:fld>
            <a:endParaRPr lang="en-IN"/>
          </a:p>
        </p:txBody>
      </p:sp>
    </p:spTree>
    <p:extLst>
      <p:ext uri="{BB962C8B-B14F-4D97-AF65-F5344CB8AC3E}">
        <p14:creationId xmlns:p14="http://schemas.microsoft.com/office/powerpoint/2010/main" val="4291111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9E8765-5855-4190-9069-7E6E65E92A70}" type="slidenum">
              <a:rPr lang="en-IN" smtClean="0"/>
              <a:t>27</a:t>
            </a:fld>
            <a:endParaRPr lang="en-IN"/>
          </a:p>
        </p:txBody>
      </p:sp>
    </p:spTree>
    <p:extLst>
      <p:ext uri="{BB962C8B-B14F-4D97-AF65-F5344CB8AC3E}">
        <p14:creationId xmlns:p14="http://schemas.microsoft.com/office/powerpoint/2010/main" val="200705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6426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4449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083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4320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8487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391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941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9799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9933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957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429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75503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customXml" Target="../ink/ink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45262720_Bitcoin_Price_Prediction_and_Analysis_Using_Deep_Learning_Models" TargetMode="External"/><Relationship Id="rId7" Type="http://schemas.openxmlformats.org/officeDocument/2006/relationships/hyperlink" Target="https://www.researchgate.net/publication/339143532_Bitcoin_Price_Prediction_Based_on_Deep_Learning_Methods" TargetMode="External"/><Relationship Id="rId2" Type="http://schemas.openxmlformats.org/officeDocument/2006/relationships/hyperlink" Target="https://www.mdpi.com/2673-2688/2/4/30/pdf" TargetMode="External"/><Relationship Id="rId1" Type="http://schemas.openxmlformats.org/officeDocument/2006/relationships/slideLayout" Target="../slideLayouts/slideLayout2.xml"/><Relationship Id="rId6" Type="http://schemas.openxmlformats.org/officeDocument/2006/relationships/hyperlink" Target="https://www.ijert.org/research/predicting-price-of-cryptocurrency-a-deep-learning-approach-IJERTCONV9IS03083.pdf" TargetMode="External"/><Relationship Id="rId5" Type="http://schemas.openxmlformats.org/officeDocument/2006/relationships/hyperlink" Target="https://ieeexplore.ieee.org/document/8323676" TargetMode="External"/><Relationship Id="rId4" Type="http://schemas.openxmlformats.org/officeDocument/2006/relationships/hyperlink" Target="https://www.ijstr.org/final-print/apr2020/A-Research-On-Bitcoin-Price-Prediction-Using-Machine-Learning-Algorithms.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2">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4">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804672" y="1122363"/>
            <a:ext cx="3308130" cy="2387600"/>
          </a:xfrm>
        </p:spPr>
        <p:txBody>
          <a:bodyPr vert="horz" lIns="0" tIns="0" rIns="0" bIns="0" rtlCol="0">
            <a:normAutofit/>
          </a:bodyPr>
          <a:lstStyle/>
          <a:p>
            <a:pPr algn="l"/>
            <a:r>
              <a:rPr lang="en-US" sz="5400">
                <a:solidFill>
                  <a:srgbClr val="FFFFFF"/>
                </a:solidFill>
              </a:rPr>
              <a:t>Blockchain Project Work</a:t>
            </a:r>
          </a:p>
        </p:txBody>
      </p:sp>
      <p:sp>
        <p:nvSpPr>
          <p:cNvPr id="3" name="Subtitle 2"/>
          <p:cNvSpPr>
            <a:spLocks noGrp="1"/>
          </p:cNvSpPr>
          <p:nvPr>
            <p:ph type="subTitle" idx="1"/>
          </p:nvPr>
        </p:nvSpPr>
        <p:spPr>
          <a:xfrm>
            <a:off x="804672" y="3602038"/>
            <a:ext cx="3308131" cy="1655762"/>
          </a:xfrm>
        </p:spPr>
        <p:txBody>
          <a:bodyPr vert="horz" lIns="0" tIns="0" rIns="0" bIns="0" rtlCol="0" anchor="t">
            <a:normAutofit/>
          </a:bodyPr>
          <a:lstStyle/>
          <a:p>
            <a:pPr algn="l"/>
            <a:r>
              <a:rPr lang="en-US" sz="2000" b="1" dirty="0">
                <a:solidFill>
                  <a:srgbClr val="FFFFFF"/>
                </a:solidFill>
              </a:rPr>
              <a:t>Presented to: Stefano</a:t>
            </a:r>
            <a:r>
              <a:rPr lang="en-US" sz="2000" b="1" dirty="0">
                <a:solidFill>
                  <a:srgbClr val="FFFFFF"/>
                </a:solidFill>
                <a:ea typeface="+mn-lt"/>
                <a:cs typeface="+mn-lt"/>
              </a:rPr>
              <a:t> Ferretti</a:t>
            </a:r>
            <a:br>
              <a:rPr lang="en-US" sz="2000" b="1" dirty="0"/>
            </a:br>
            <a:r>
              <a:rPr lang="en-US" sz="2000" b="1" dirty="0">
                <a:solidFill>
                  <a:srgbClr val="FFFFFF"/>
                </a:solidFill>
              </a:rPr>
              <a:t>Presented By:</a:t>
            </a:r>
            <a:r>
              <a:rPr lang="en-US" sz="2000" b="1" dirty="0">
                <a:solidFill>
                  <a:srgbClr val="FFFFFF"/>
                </a:solidFill>
                <a:ea typeface="+mn-lt"/>
                <a:cs typeface="+mn-lt"/>
              </a:rPr>
              <a:t> Jyoti Yadav</a:t>
            </a:r>
            <a:br>
              <a:rPr lang="en-US" sz="2000" b="1" dirty="0">
                <a:ea typeface="+mn-lt"/>
                <a:cs typeface="+mn-lt"/>
              </a:rPr>
            </a:br>
            <a:r>
              <a:rPr lang="en-US" sz="2000" b="1" dirty="0">
                <a:solidFill>
                  <a:srgbClr val="FFFFFF"/>
                </a:solidFill>
                <a:ea typeface="+mn-lt"/>
                <a:cs typeface="+mn-lt"/>
              </a:rPr>
              <a:t>Academic</a:t>
            </a:r>
            <a:r>
              <a:rPr lang="en-US" sz="2000" b="1" dirty="0">
                <a:solidFill>
                  <a:srgbClr val="FFFFFF"/>
                </a:solidFill>
              </a:rPr>
              <a:t> Year: 2021-2022</a:t>
            </a:r>
            <a:endParaRPr lang="en-US" sz="2000" dirty="0">
              <a:solidFill>
                <a:srgbClr val="FFFFFF"/>
              </a:solidFill>
            </a:endParaRPr>
          </a:p>
        </p:txBody>
      </p:sp>
      <p:pic>
        <p:nvPicPr>
          <p:cNvPr id="48" name="Picture 4">
            <a:extLst>
              <a:ext uri="{FF2B5EF4-FFF2-40B4-BE49-F238E27FC236}">
                <a16:creationId xmlns:a16="http://schemas.microsoft.com/office/drawing/2014/main" id="{80CBA7CB-4C85-46DD-B23A-CEBB27333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6"/>
          <a:stretch/>
        </p:blipFill>
        <p:spPr>
          <a:xfrm>
            <a:off x="5320996" y="1664460"/>
            <a:ext cx="6274296" cy="352907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6537-6BC9-463C-BA67-B71466949829}"/>
              </a:ext>
            </a:extLst>
          </p:cNvPr>
          <p:cNvSpPr>
            <a:spLocks noGrp="1"/>
          </p:cNvSpPr>
          <p:nvPr>
            <p:ph type="title"/>
          </p:nvPr>
        </p:nvSpPr>
        <p:spPr>
          <a:xfrm>
            <a:off x="202223" y="1153572"/>
            <a:ext cx="3685011" cy="4461163"/>
          </a:xfrm>
        </p:spPr>
        <p:txBody>
          <a:bodyPr>
            <a:normAutofit/>
          </a:bodyPr>
          <a:lstStyle/>
          <a:p>
            <a:r>
              <a:rPr lang="en-US" dirty="0">
                <a:solidFill>
                  <a:srgbClr val="FFFFFF"/>
                </a:solidFill>
                <a:cs typeface="Calibri Light"/>
              </a:rPr>
              <a:t>Main Features</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6E7E6E-F5E9-4338-AAF6-9901E88B61A2}"/>
              </a:ext>
            </a:extLst>
          </p:cNvPr>
          <p:cNvSpPr>
            <a:spLocks noGrp="1"/>
          </p:cNvSpPr>
          <p:nvPr>
            <p:ph idx="1"/>
          </p:nvPr>
        </p:nvSpPr>
        <p:spPr>
          <a:xfrm>
            <a:off x="4437282" y="952291"/>
            <a:ext cx="6906491" cy="5585619"/>
          </a:xfrm>
        </p:spPr>
        <p:txBody>
          <a:bodyPr vert="horz" lIns="91440" tIns="45720" rIns="91440" bIns="45720" rtlCol="0" anchor="ctr">
            <a:normAutofit/>
          </a:bodyPr>
          <a:lstStyle/>
          <a:p>
            <a:r>
              <a:rPr lang="en-US" b="0" i="0" dirty="0">
                <a:effectLst/>
                <a:latin typeface="-apple-system"/>
              </a:rPr>
              <a:t>Features – Open, High, Low, Volume</a:t>
            </a:r>
          </a:p>
          <a:p>
            <a:r>
              <a:rPr lang="en-US" dirty="0">
                <a:latin typeface="-apple-system"/>
              </a:rPr>
              <a:t>Target - </a:t>
            </a:r>
            <a:r>
              <a:rPr lang="en-US" b="0" i="0" dirty="0">
                <a:effectLst/>
                <a:latin typeface="-apple-system"/>
              </a:rPr>
              <a:t>shifted our outcome variable up (-1) by one timestep. The purpose is to organize our data such that the predictor variables will be used to predict the following days closing price, </a:t>
            </a:r>
            <a:r>
              <a:rPr lang="en-US" b="0" i="0" dirty="0" err="1">
                <a:effectLst/>
                <a:latin typeface="-apple-system"/>
              </a:rPr>
              <a:t>Tomorrow_close</a:t>
            </a:r>
            <a:r>
              <a:rPr lang="en-US" b="0" i="0" dirty="0">
                <a:effectLst/>
                <a:latin typeface="-apple-system"/>
              </a:rPr>
              <a:t>.</a:t>
            </a:r>
            <a:endParaRPr lang="en-US" dirty="0">
              <a:cs typeface="Calibri"/>
            </a:endParaRPr>
          </a:p>
          <a:p>
            <a:endParaRPr lang="en-US" dirty="0">
              <a:cs typeface="Calibri"/>
            </a:endParaRPr>
          </a:p>
        </p:txBody>
      </p:sp>
    </p:spTree>
    <p:extLst>
      <p:ext uri="{BB962C8B-B14F-4D97-AF65-F5344CB8AC3E}">
        <p14:creationId xmlns:p14="http://schemas.microsoft.com/office/powerpoint/2010/main" val="3019824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4E0C8-CE0B-47E1-AA15-F9D92775CAF9}"/>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Normalizing the dataset</a:t>
            </a:r>
            <a:endParaRPr lang="en-US">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F4FEA4D-347A-47A0-9A1A-9AB5D61BD03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200" b="1" dirty="0">
                <a:ea typeface="+mn-lt"/>
                <a:cs typeface="+mn-lt"/>
              </a:rPr>
              <a:t>Feature scaling</a:t>
            </a:r>
            <a:r>
              <a:rPr lang="en-US" sz="2200" dirty="0">
                <a:ea typeface="+mn-lt"/>
                <a:cs typeface="+mn-lt"/>
              </a:rPr>
              <a:t> is the process of normalizing the range of features in a dataset. </a:t>
            </a:r>
          </a:p>
          <a:p>
            <a:r>
              <a:rPr lang="en-US" sz="2200" dirty="0">
                <a:ea typeface="+mn-lt"/>
                <a:cs typeface="+mn-lt"/>
              </a:rPr>
              <a:t>Real-world datasets often contain features that are varying in degrees of magnitude, range and units.</a:t>
            </a:r>
          </a:p>
          <a:p>
            <a:r>
              <a:rPr lang="en-US" sz="2200" dirty="0">
                <a:ea typeface="+mn-lt"/>
                <a:cs typeface="+mn-lt"/>
              </a:rPr>
              <a:t> In machine learning models to interpret these features on the same scale, we need to perform feature scaling.</a:t>
            </a:r>
          </a:p>
          <a:p>
            <a:r>
              <a:rPr lang="en-US" sz="2200" dirty="0">
                <a:ea typeface="+mn-lt"/>
                <a:cs typeface="+mn-lt"/>
              </a:rPr>
              <a:t>Since the default activation function for these models is the hyperbolic tangent (tanh) function, which outputs a range from -1 to 1, I scaled values to fit this range. </a:t>
            </a:r>
            <a:br>
              <a:rPr lang="en-US" sz="2200" dirty="0">
                <a:ea typeface="+mn-lt"/>
                <a:cs typeface="+mn-lt"/>
              </a:rPr>
            </a:br>
            <a:r>
              <a:rPr lang="en-US" sz="2200" dirty="0">
                <a:ea typeface="+mn-lt"/>
                <a:cs typeface="+mn-lt"/>
              </a:rPr>
              <a:t>Hence we used MinMaxScaler</a:t>
            </a:r>
          </a:p>
          <a:p>
            <a:r>
              <a:rPr lang="en-US" sz="2200" dirty="0">
                <a:ea typeface="+mn-lt"/>
                <a:cs typeface="+mn-lt"/>
              </a:rPr>
              <a:t>MinMaxScaler has managed to rescale those features so that their values are bounded between 0 and 1.</a:t>
            </a:r>
            <a:endParaRPr lang="en-US" sz="2200" dirty="0">
              <a:cs typeface="Calibri" panose="020F0502020204030204"/>
            </a:endParaRPr>
          </a:p>
          <a:p>
            <a:endParaRPr lang="en-US" sz="2200" dirty="0"/>
          </a:p>
        </p:txBody>
      </p:sp>
    </p:spTree>
    <p:extLst>
      <p:ext uri="{BB962C8B-B14F-4D97-AF65-F5344CB8AC3E}">
        <p14:creationId xmlns:p14="http://schemas.microsoft.com/office/powerpoint/2010/main" val="3886463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6224D-F18F-46B0-A581-38330B9433A9}"/>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3 guidelines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00826D-DFA7-4308-9964-DA8C20773380}"/>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dirty="0">
                <a:ea typeface="+mn-lt"/>
                <a:cs typeface="+mn-lt"/>
              </a:rPr>
              <a:t>First, we fit the scaler to the training set using the </a:t>
            </a:r>
            <a:r>
              <a:rPr lang="en-US" i="1" dirty="0">
                <a:ea typeface="+mn-lt"/>
                <a:cs typeface="+mn-lt"/>
              </a:rPr>
              <a:t>fit()</a:t>
            </a:r>
            <a:r>
              <a:rPr lang="en-US" dirty="0">
                <a:ea typeface="+mn-lt"/>
                <a:cs typeface="+mn-lt"/>
              </a:rPr>
              <a:t> function</a:t>
            </a:r>
            <a:endParaRPr lang="en-US" dirty="0">
              <a:cs typeface="Calibri" panose="020F0502020204030204"/>
            </a:endParaRPr>
          </a:p>
          <a:p>
            <a:r>
              <a:rPr lang="en-US" dirty="0">
                <a:ea typeface="+mn-lt"/>
                <a:cs typeface="+mn-lt"/>
              </a:rPr>
              <a:t>Next, we apply the scale to the training set using the </a:t>
            </a:r>
            <a:r>
              <a:rPr lang="en-US" i="1" dirty="0">
                <a:ea typeface="+mn-lt"/>
                <a:cs typeface="+mn-lt"/>
              </a:rPr>
              <a:t>transform() </a:t>
            </a:r>
            <a:r>
              <a:rPr lang="en-US" dirty="0">
                <a:ea typeface="+mn-lt"/>
                <a:cs typeface="+mn-lt"/>
              </a:rPr>
              <a:t>function</a:t>
            </a:r>
            <a:endParaRPr lang="en-US" dirty="0"/>
          </a:p>
          <a:p>
            <a:r>
              <a:rPr lang="en-US" dirty="0">
                <a:ea typeface="+mn-lt"/>
                <a:cs typeface="+mn-lt"/>
              </a:rPr>
              <a:t>Finally, you apply the scale to the test set</a:t>
            </a:r>
            <a:endParaRPr lang="en-US" dirty="0"/>
          </a:p>
          <a:p>
            <a:endParaRPr lang="en-US" dirty="0">
              <a:cs typeface="Calibri"/>
            </a:endParaRPr>
          </a:p>
        </p:txBody>
      </p:sp>
    </p:spTree>
    <p:extLst>
      <p:ext uri="{BB962C8B-B14F-4D97-AF65-F5344CB8AC3E}">
        <p14:creationId xmlns:p14="http://schemas.microsoft.com/office/powerpoint/2010/main" val="2980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2860D-CB2B-4B41-9839-E5FA5DD6E9ED}"/>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Train test split</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5A4215-0F6E-4D29-A3D7-6D3DC937E4D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dirty="0">
                <a:ea typeface="+mn-lt"/>
                <a:cs typeface="+mn-lt"/>
              </a:rPr>
              <a:t>Data is ready to split into a training set and a test set. I chose an 80/20 split for training and test data.</a:t>
            </a: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p>
        </p:txBody>
      </p:sp>
      <p:pic>
        <p:nvPicPr>
          <p:cNvPr id="5" name="Picture 4">
            <a:extLst>
              <a:ext uri="{FF2B5EF4-FFF2-40B4-BE49-F238E27FC236}">
                <a16:creationId xmlns:a16="http://schemas.microsoft.com/office/drawing/2014/main" id="{800988B8-A221-4FFF-8EE8-845684EADE13}"/>
              </a:ext>
            </a:extLst>
          </p:cNvPr>
          <p:cNvPicPr>
            <a:picLocks noChangeAspect="1"/>
          </p:cNvPicPr>
          <p:nvPr/>
        </p:nvPicPr>
        <p:blipFill>
          <a:blip r:embed="rId2"/>
          <a:stretch>
            <a:fillRect/>
          </a:stretch>
        </p:blipFill>
        <p:spPr>
          <a:xfrm>
            <a:off x="4571020" y="2632331"/>
            <a:ext cx="5900780" cy="3331500"/>
          </a:xfrm>
          <a:prstGeom prst="rect">
            <a:avLst/>
          </a:prstGeom>
        </p:spPr>
      </p:pic>
    </p:spTree>
    <p:extLst>
      <p:ext uri="{BB962C8B-B14F-4D97-AF65-F5344CB8AC3E}">
        <p14:creationId xmlns:p14="http://schemas.microsoft.com/office/powerpoint/2010/main" val="160196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52C4B-B4CA-46F1-B1B9-5717E7151881}"/>
              </a:ext>
            </a:extLst>
          </p:cNvPr>
          <p:cNvSpPr>
            <a:spLocks noGrp="1"/>
          </p:cNvSpPr>
          <p:nvPr>
            <p:ph type="title"/>
          </p:nvPr>
        </p:nvSpPr>
        <p:spPr>
          <a:xfrm>
            <a:off x="686834" y="591344"/>
            <a:ext cx="3200400" cy="5585619"/>
          </a:xfrm>
        </p:spPr>
        <p:txBody>
          <a:bodyPr>
            <a:normAutofit/>
          </a:bodyPr>
          <a:lstStyle/>
          <a:p>
            <a:r>
              <a:rPr lang="en-US">
                <a:solidFill>
                  <a:srgbClr val="FFFFFF"/>
                </a:solidFill>
                <a:cs typeface="Calibri Light"/>
              </a:rPr>
              <a:t>Model Building</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DCE8D1-6135-42FC-8317-00DCFD3C5C2F}"/>
              </a:ext>
            </a:extLst>
          </p:cNvPr>
          <p:cNvSpPr>
            <a:spLocks noGrp="1"/>
          </p:cNvSpPr>
          <p:nvPr>
            <p:ph idx="1"/>
          </p:nvPr>
        </p:nvSpPr>
        <p:spPr>
          <a:xfrm>
            <a:off x="4447308" y="922212"/>
            <a:ext cx="6906491" cy="5254751"/>
          </a:xfrm>
        </p:spPr>
        <p:txBody>
          <a:bodyPr vert="horz" lIns="91440" tIns="45720" rIns="91440" bIns="45720" rtlCol="0" anchor="ctr">
            <a:normAutofit lnSpcReduction="10000"/>
          </a:bodyPr>
          <a:lstStyle/>
          <a:p>
            <a:r>
              <a:rPr lang="en-US" b="1" dirty="0">
                <a:ea typeface="+mn-lt"/>
                <a:cs typeface="+mn-lt"/>
              </a:rPr>
              <a:t>Recurrent neural networks (RNNs)</a:t>
            </a:r>
            <a:r>
              <a:rPr lang="en-US" dirty="0">
                <a:ea typeface="+mn-lt"/>
                <a:cs typeface="+mn-lt"/>
              </a:rPr>
              <a:t> have their capacity to deal with sequential data, making them valuable tools to explore tasks involving text, audio, images, videos, and financial markets.</a:t>
            </a:r>
          </a:p>
          <a:p>
            <a:r>
              <a:rPr lang="en-US" dirty="0">
                <a:ea typeface="+mn-lt"/>
                <a:cs typeface="+mn-lt"/>
              </a:rPr>
              <a:t>RNN suffers from the  problem of vanishing gradient</a:t>
            </a:r>
          </a:p>
          <a:p>
            <a:r>
              <a:rPr lang="en-US" dirty="0">
                <a:ea typeface="+mn-lt"/>
                <a:cs typeface="+mn-lt"/>
              </a:rPr>
              <a:t>RNN suffers from short-term memory</a:t>
            </a:r>
          </a:p>
          <a:p>
            <a:r>
              <a:rPr lang="en-US" dirty="0">
                <a:ea typeface="+mn-lt"/>
                <a:cs typeface="+mn-lt"/>
              </a:rPr>
              <a:t>To overcome this problem, specialized RNNs were developed.</a:t>
            </a:r>
            <a:endParaRPr lang="en-US" dirty="0"/>
          </a:p>
          <a:p>
            <a:pPr lvl="1"/>
            <a:r>
              <a:rPr lang="en-US" dirty="0">
                <a:ea typeface="+mn-lt"/>
                <a:cs typeface="+mn-lt"/>
              </a:rPr>
              <a:t>Bidirectional LSTM (BiLSTM)</a:t>
            </a:r>
          </a:p>
          <a:p>
            <a:pPr lvl="1"/>
            <a:r>
              <a:rPr lang="en-US" dirty="0">
                <a:ea typeface="+mn-lt"/>
                <a:cs typeface="+mn-lt"/>
              </a:rPr>
              <a:t>Long short-term memory units (LSTM)</a:t>
            </a:r>
            <a:endParaRPr lang="en-US" dirty="0">
              <a:cs typeface="Calibri" panose="020F0502020204030204"/>
            </a:endParaRPr>
          </a:p>
          <a:p>
            <a:pPr lvl="1"/>
            <a:r>
              <a:rPr lang="en-US" dirty="0">
                <a:ea typeface="+mn-lt"/>
                <a:cs typeface="+mn-lt"/>
              </a:rPr>
              <a:t>Gated recurrent units (GRU).</a:t>
            </a:r>
            <a:endParaRPr lang="en-US" dirty="0">
              <a:cs typeface="Calibri"/>
            </a:endParaRPr>
          </a:p>
          <a:p>
            <a:endParaRPr lang="en-US" dirty="0">
              <a:cs typeface="Calibri"/>
            </a:endParaRPr>
          </a:p>
        </p:txBody>
      </p:sp>
    </p:spTree>
    <p:extLst>
      <p:ext uri="{BB962C8B-B14F-4D97-AF65-F5344CB8AC3E}">
        <p14:creationId xmlns:p14="http://schemas.microsoft.com/office/powerpoint/2010/main" val="3765496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AAB59-6A51-4A48-B1F2-9D3BCBE26ACB}"/>
              </a:ext>
            </a:extLst>
          </p:cNvPr>
          <p:cNvSpPr>
            <a:spLocks noGrp="1"/>
          </p:cNvSpPr>
          <p:nvPr>
            <p:ph type="title"/>
          </p:nvPr>
        </p:nvSpPr>
        <p:spPr>
          <a:xfrm>
            <a:off x="630936" y="640080"/>
            <a:ext cx="4818888" cy="1481328"/>
          </a:xfrm>
        </p:spPr>
        <p:txBody>
          <a:bodyPr anchor="b">
            <a:normAutofit/>
          </a:bodyPr>
          <a:lstStyle/>
          <a:p>
            <a:r>
              <a:rPr lang="en-US" sz="4200" dirty="0">
                <a:ea typeface="+mj-lt"/>
                <a:cs typeface="+mj-lt"/>
              </a:rPr>
              <a:t>Long short term memory units (LSTM)</a:t>
            </a:r>
          </a:p>
          <a:p>
            <a:endParaRPr lang="en-US" sz="4200" dirty="0">
              <a:cs typeface="Calibri Light"/>
            </a:endParaRPr>
          </a:p>
        </p:txBody>
      </p:sp>
      <p:sp>
        <p:nvSpPr>
          <p:cNvPr id="2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AD415C-594D-4360-B778-B20802F295A9}"/>
              </a:ext>
            </a:extLst>
          </p:cNvPr>
          <p:cNvSpPr>
            <a:spLocks noGrp="1"/>
          </p:cNvSpPr>
          <p:nvPr>
            <p:ph idx="1"/>
          </p:nvPr>
        </p:nvSpPr>
        <p:spPr>
          <a:xfrm>
            <a:off x="630936" y="2660904"/>
            <a:ext cx="4818888" cy="3547872"/>
          </a:xfrm>
        </p:spPr>
        <p:txBody>
          <a:bodyPr anchor="t">
            <a:normAutofit fontScale="92500" lnSpcReduction="10000"/>
          </a:bodyPr>
          <a:lstStyle/>
          <a:p>
            <a:r>
              <a:rPr lang="en-US" sz="2200" dirty="0">
                <a:ea typeface="+mn-lt"/>
                <a:cs typeface="+mn-lt"/>
              </a:rPr>
              <a:t>Long Short-Term Memory (LSTM) is a specialized RNN to mitigate the gradient vanishing problem. </a:t>
            </a:r>
            <a:endParaRPr lang="en-US" dirty="0"/>
          </a:p>
          <a:p>
            <a:r>
              <a:rPr lang="en-US" sz="2200" dirty="0">
                <a:ea typeface="+mn-lt"/>
                <a:cs typeface="+mn-lt"/>
              </a:rPr>
              <a:t>LSTMs can learn long-term dependencies using a mechanism called gates. </a:t>
            </a:r>
            <a:endParaRPr lang="en-US" dirty="0">
              <a:ea typeface="+mn-lt"/>
              <a:cs typeface="+mn-lt"/>
            </a:endParaRPr>
          </a:p>
          <a:p>
            <a:r>
              <a:rPr lang="en-US" sz="2200" dirty="0">
                <a:ea typeface="+mn-lt"/>
                <a:cs typeface="+mn-lt"/>
              </a:rPr>
              <a:t>These gates can learn what information in the sequence is important to keep or throw away. </a:t>
            </a:r>
            <a:endParaRPr lang="en-US" dirty="0">
              <a:ea typeface="+mn-lt"/>
              <a:cs typeface="+mn-lt"/>
            </a:endParaRPr>
          </a:p>
          <a:p>
            <a:r>
              <a:rPr lang="en-US" sz="2200" dirty="0">
                <a:ea typeface="+mn-lt"/>
                <a:cs typeface="+mn-lt"/>
              </a:rPr>
              <a:t>LSTMs have three gates; </a:t>
            </a:r>
            <a:endParaRPr lang="en-US" dirty="0">
              <a:ea typeface="+mn-lt"/>
              <a:cs typeface="+mn-lt"/>
            </a:endParaRPr>
          </a:p>
          <a:p>
            <a:pPr lvl="1"/>
            <a:r>
              <a:rPr lang="en-US" sz="1800" dirty="0">
                <a:ea typeface="+mn-lt"/>
                <a:cs typeface="+mn-lt"/>
              </a:rPr>
              <a:t>input, </a:t>
            </a:r>
          </a:p>
          <a:p>
            <a:pPr lvl="1"/>
            <a:r>
              <a:rPr lang="en-US" sz="1800" dirty="0">
                <a:ea typeface="+mn-lt"/>
                <a:cs typeface="+mn-lt"/>
              </a:rPr>
              <a:t>Forget</a:t>
            </a:r>
          </a:p>
          <a:p>
            <a:pPr lvl="1"/>
            <a:r>
              <a:rPr lang="en-US" sz="1800" dirty="0">
                <a:ea typeface="+mn-lt"/>
                <a:cs typeface="+mn-lt"/>
              </a:rPr>
              <a:t>output.</a:t>
            </a:r>
            <a:endParaRPr lang="en-US" sz="1800" dirty="0">
              <a:cs typeface="Calibri"/>
            </a:endParaRPr>
          </a:p>
          <a:p>
            <a:endParaRPr lang="en-US" sz="2200" dirty="0">
              <a:cs typeface="Calibri"/>
            </a:endParaRPr>
          </a:p>
        </p:txBody>
      </p:sp>
      <p:pic>
        <p:nvPicPr>
          <p:cNvPr id="4" name="Picture 4" descr="Diagram&#10;&#10;Description automatically generated">
            <a:extLst>
              <a:ext uri="{FF2B5EF4-FFF2-40B4-BE49-F238E27FC236}">
                <a16:creationId xmlns:a16="http://schemas.microsoft.com/office/drawing/2014/main" id="{8B1C67F9-CA2F-413C-B0BC-A57EF33523BF}"/>
              </a:ext>
            </a:extLst>
          </p:cNvPr>
          <p:cNvPicPr>
            <a:picLocks noChangeAspect="1"/>
          </p:cNvPicPr>
          <p:nvPr/>
        </p:nvPicPr>
        <p:blipFill>
          <a:blip r:embed="rId2"/>
          <a:stretch>
            <a:fillRect/>
          </a:stretch>
        </p:blipFill>
        <p:spPr>
          <a:xfrm>
            <a:off x="6099048" y="1770839"/>
            <a:ext cx="5458968" cy="3316322"/>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BBC5ADE-1A55-4223-B842-F5D0F927E278}"/>
                  </a:ext>
                </a:extLst>
              </p14:cNvPr>
              <p14:cNvContentPartPr/>
              <p14:nvPr/>
            </p14:nvContentPartPr>
            <p14:xfrm>
              <a:off x="3191317" y="4167028"/>
              <a:ext cx="360" cy="360"/>
            </p14:xfrm>
          </p:contentPart>
        </mc:Choice>
        <mc:Fallback xmlns="">
          <p:pic>
            <p:nvPicPr>
              <p:cNvPr id="8" name="Ink 7">
                <a:extLst>
                  <a:ext uri="{FF2B5EF4-FFF2-40B4-BE49-F238E27FC236}">
                    <a16:creationId xmlns:a16="http://schemas.microsoft.com/office/drawing/2014/main" id="{8BBC5ADE-1A55-4223-B842-F5D0F927E278}"/>
                  </a:ext>
                </a:extLst>
              </p:cNvPr>
              <p:cNvPicPr/>
              <p:nvPr/>
            </p:nvPicPr>
            <p:blipFill>
              <a:blip r:embed="rId4"/>
              <a:stretch>
                <a:fillRect/>
              </a:stretch>
            </p:blipFill>
            <p:spPr>
              <a:xfrm>
                <a:off x="3186997" y="4162708"/>
                <a:ext cx="9000" cy="9000"/>
              </a:xfrm>
              <a:prstGeom prst="rect">
                <a:avLst/>
              </a:prstGeom>
            </p:spPr>
          </p:pic>
        </mc:Fallback>
      </mc:AlternateContent>
    </p:spTree>
    <p:extLst>
      <p:ext uri="{BB962C8B-B14F-4D97-AF65-F5344CB8AC3E}">
        <p14:creationId xmlns:p14="http://schemas.microsoft.com/office/powerpoint/2010/main" val="53468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DAB7A-D2F1-4B73-89A6-3DDBC3057EB5}"/>
              </a:ext>
            </a:extLst>
          </p:cNvPr>
          <p:cNvSpPr>
            <a:spLocks noGrp="1"/>
          </p:cNvSpPr>
          <p:nvPr>
            <p:ph type="title"/>
          </p:nvPr>
        </p:nvSpPr>
        <p:spPr>
          <a:xfrm>
            <a:off x="630936" y="639520"/>
            <a:ext cx="3429000" cy="1719072"/>
          </a:xfrm>
        </p:spPr>
        <p:txBody>
          <a:bodyPr anchor="b">
            <a:normAutofit/>
          </a:bodyPr>
          <a:lstStyle/>
          <a:p>
            <a:r>
              <a:rPr lang="en-US" sz="3400" dirty="0">
                <a:ea typeface="+mj-lt"/>
                <a:cs typeface="+mj-lt"/>
              </a:rPr>
              <a:t>bidirectional LSTM (BiLSTM)</a:t>
            </a:r>
            <a:endParaRPr lang="en-US" sz="3400" dirty="0"/>
          </a:p>
        </p:txBody>
      </p:sp>
      <p:sp>
        <p:nvSpPr>
          <p:cNvPr id="4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84F5E0-AE17-4F5F-BD37-77A70DBC64B8}"/>
              </a:ext>
            </a:extLst>
          </p:cNvPr>
          <p:cNvSpPr>
            <a:spLocks noGrp="1"/>
          </p:cNvSpPr>
          <p:nvPr>
            <p:ph idx="1"/>
          </p:nvPr>
        </p:nvSpPr>
        <p:spPr>
          <a:xfrm>
            <a:off x="640962" y="2807208"/>
            <a:ext cx="4732421" cy="3410712"/>
          </a:xfrm>
        </p:spPr>
        <p:txBody>
          <a:bodyPr anchor="t">
            <a:normAutofit/>
          </a:bodyPr>
          <a:lstStyle/>
          <a:p>
            <a:r>
              <a:rPr lang="en-US" sz="2000" dirty="0">
                <a:ea typeface="+mn-lt"/>
                <a:cs typeface="+mn-lt"/>
              </a:rPr>
              <a:t>The idea of Bidirectional LSTMs (</a:t>
            </a:r>
            <a:r>
              <a:rPr lang="en-US" sz="2000" dirty="0" err="1">
                <a:ea typeface="+mn-lt"/>
                <a:cs typeface="+mn-lt"/>
              </a:rPr>
              <a:t>BiSTM</a:t>
            </a:r>
            <a:r>
              <a:rPr lang="en-US" sz="2000" dirty="0">
                <a:ea typeface="+mn-lt"/>
                <a:cs typeface="+mn-lt"/>
              </a:rPr>
              <a:t>) is to aggregate input information in the past and future of a specific time step in LSTM models. </a:t>
            </a:r>
          </a:p>
          <a:p>
            <a:r>
              <a:rPr lang="en-US" sz="2000" dirty="0">
                <a:ea typeface="+mn-lt"/>
                <a:cs typeface="+mn-lt"/>
              </a:rPr>
              <a:t>In BiLSTM, at any point in time, you are able to preserve information from both past and future.</a:t>
            </a:r>
          </a:p>
          <a:p>
            <a:endParaRPr lang="en-US" sz="2000" dirty="0">
              <a:cs typeface="Calibri"/>
            </a:endParaRPr>
          </a:p>
        </p:txBody>
      </p:sp>
      <p:pic>
        <p:nvPicPr>
          <p:cNvPr id="5" name="Picture 5" descr="Diagram&#10;&#10;Description automatically generated">
            <a:extLst>
              <a:ext uri="{FF2B5EF4-FFF2-40B4-BE49-F238E27FC236}">
                <a16:creationId xmlns:a16="http://schemas.microsoft.com/office/drawing/2014/main" id="{1CB816C5-E763-4BBC-959E-5A98F1794044}"/>
              </a:ext>
            </a:extLst>
          </p:cNvPr>
          <p:cNvPicPr>
            <a:picLocks noChangeAspect="1"/>
          </p:cNvPicPr>
          <p:nvPr/>
        </p:nvPicPr>
        <p:blipFill>
          <a:blip r:embed="rId2"/>
          <a:stretch>
            <a:fillRect/>
          </a:stretch>
        </p:blipFill>
        <p:spPr>
          <a:xfrm>
            <a:off x="5606796" y="1711996"/>
            <a:ext cx="5951220" cy="4055638"/>
          </a:xfrm>
          <a:prstGeom prst="rect">
            <a:avLst/>
          </a:prstGeom>
        </p:spPr>
      </p:pic>
    </p:spTree>
    <p:extLst>
      <p:ext uri="{BB962C8B-B14F-4D97-AF65-F5344CB8AC3E}">
        <p14:creationId xmlns:p14="http://schemas.microsoft.com/office/powerpoint/2010/main" val="291280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744E-A791-4E41-BE66-C7CBC771F74D}"/>
              </a:ext>
            </a:extLst>
          </p:cNvPr>
          <p:cNvSpPr>
            <a:spLocks noGrp="1"/>
          </p:cNvSpPr>
          <p:nvPr>
            <p:ph type="title"/>
          </p:nvPr>
        </p:nvSpPr>
        <p:spPr>
          <a:xfrm>
            <a:off x="630936" y="639520"/>
            <a:ext cx="3429000" cy="1719072"/>
          </a:xfrm>
        </p:spPr>
        <p:txBody>
          <a:bodyPr anchor="b">
            <a:normAutofit/>
          </a:bodyPr>
          <a:lstStyle/>
          <a:p>
            <a:r>
              <a:rPr lang="en-US" sz="3800">
                <a:ea typeface="+mj-lt"/>
                <a:cs typeface="+mj-lt"/>
              </a:rPr>
              <a:t>Gated Recurrent Unit (GRU)</a:t>
            </a:r>
            <a:r>
              <a:rPr lang="en-US" sz="3800">
                <a:cs typeface="Calibri Light"/>
              </a:rPr>
              <a:t> </a:t>
            </a:r>
          </a:p>
        </p:txBody>
      </p:sp>
      <p:sp>
        <p:nvSpPr>
          <p:cNvPr id="4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6BF50074-FB3F-4ECE-AC4C-04E19F2475AD}"/>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1700" dirty="0">
                <a:ea typeface="+mn-lt"/>
                <a:cs typeface="+mn-lt"/>
              </a:rPr>
              <a:t>Gated Recurrent Unit Gated Recurrent Unit (GRU) is a new generation of Neural Networks and is pretty similar to LSTM. </a:t>
            </a:r>
            <a:endParaRPr lang="en-US" sz="1700" dirty="0"/>
          </a:p>
          <a:p>
            <a:r>
              <a:rPr lang="en-US" sz="1700" dirty="0">
                <a:ea typeface="+mn-lt"/>
                <a:cs typeface="+mn-lt"/>
              </a:rPr>
              <a:t>GRU gets rid of the cell state and uses a hidden state to transfer information. </a:t>
            </a:r>
          </a:p>
          <a:p>
            <a:r>
              <a:rPr lang="en-US" sz="1700" dirty="0">
                <a:ea typeface="+mn-lt"/>
                <a:cs typeface="+mn-lt"/>
              </a:rPr>
              <a:t>The other difference between GRU and LSTM is that GRU has only two gates; reset and update gate.</a:t>
            </a:r>
            <a:endParaRPr lang="en-US" sz="1700" dirty="0">
              <a:cs typeface="Calibri"/>
            </a:endParaRPr>
          </a:p>
        </p:txBody>
      </p:sp>
      <p:pic>
        <p:nvPicPr>
          <p:cNvPr id="5" name="Picture 5" descr="Diagram&#10;&#10;Description automatically generated">
            <a:extLst>
              <a:ext uri="{FF2B5EF4-FFF2-40B4-BE49-F238E27FC236}">
                <a16:creationId xmlns:a16="http://schemas.microsoft.com/office/drawing/2014/main" id="{BF557150-6400-4F5B-99F9-CCDFCD6EA6BE}"/>
              </a:ext>
            </a:extLst>
          </p:cNvPr>
          <p:cNvPicPr>
            <a:picLocks noChangeAspect="1"/>
          </p:cNvPicPr>
          <p:nvPr/>
        </p:nvPicPr>
        <p:blipFill>
          <a:blip r:embed="rId3"/>
          <a:stretch>
            <a:fillRect/>
          </a:stretch>
        </p:blipFill>
        <p:spPr>
          <a:xfrm>
            <a:off x="4654296" y="1124884"/>
            <a:ext cx="6903720" cy="460823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C0D0B68-867C-4EDD-BD69-D6CED42B7434}"/>
                  </a:ext>
                </a:extLst>
              </p14:cNvPr>
              <p14:cNvContentPartPr/>
              <p14:nvPr/>
            </p14:nvContentPartPr>
            <p14:xfrm>
              <a:off x="2540797" y="3665908"/>
              <a:ext cx="360" cy="360"/>
            </p14:xfrm>
          </p:contentPart>
        </mc:Choice>
        <mc:Fallback xmlns="">
          <p:pic>
            <p:nvPicPr>
              <p:cNvPr id="3" name="Ink 2">
                <a:extLst>
                  <a:ext uri="{FF2B5EF4-FFF2-40B4-BE49-F238E27FC236}">
                    <a16:creationId xmlns:a16="http://schemas.microsoft.com/office/drawing/2014/main" id="{BC0D0B68-867C-4EDD-BD69-D6CED42B7434}"/>
                  </a:ext>
                </a:extLst>
              </p:cNvPr>
              <p:cNvPicPr/>
              <p:nvPr/>
            </p:nvPicPr>
            <p:blipFill>
              <a:blip r:embed="rId5"/>
              <a:stretch>
                <a:fillRect/>
              </a:stretch>
            </p:blipFill>
            <p:spPr>
              <a:xfrm>
                <a:off x="2536477" y="366158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FB13A98-7A1D-4760-9249-97F884E1CD7D}"/>
                  </a:ext>
                </a:extLst>
              </p14:cNvPr>
              <p14:cNvContentPartPr/>
              <p14:nvPr/>
            </p14:nvContentPartPr>
            <p14:xfrm>
              <a:off x="1766797" y="6391828"/>
              <a:ext cx="360" cy="360"/>
            </p14:xfrm>
          </p:contentPart>
        </mc:Choice>
        <mc:Fallback xmlns="">
          <p:pic>
            <p:nvPicPr>
              <p:cNvPr id="4" name="Ink 3">
                <a:extLst>
                  <a:ext uri="{FF2B5EF4-FFF2-40B4-BE49-F238E27FC236}">
                    <a16:creationId xmlns:a16="http://schemas.microsoft.com/office/drawing/2014/main" id="{DFB13A98-7A1D-4760-9249-97F884E1CD7D}"/>
                  </a:ext>
                </a:extLst>
              </p:cNvPr>
              <p:cNvPicPr/>
              <p:nvPr/>
            </p:nvPicPr>
            <p:blipFill>
              <a:blip r:embed="rId5"/>
              <a:stretch>
                <a:fillRect/>
              </a:stretch>
            </p:blipFill>
            <p:spPr>
              <a:xfrm>
                <a:off x="1762477" y="6387508"/>
                <a:ext cx="9000" cy="9000"/>
              </a:xfrm>
              <a:prstGeom prst="rect">
                <a:avLst/>
              </a:prstGeom>
            </p:spPr>
          </p:pic>
        </mc:Fallback>
      </mc:AlternateContent>
    </p:spTree>
    <p:extLst>
      <p:ext uri="{BB962C8B-B14F-4D97-AF65-F5344CB8AC3E}">
        <p14:creationId xmlns:p14="http://schemas.microsoft.com/office/powerpoint/2010/main" val="112287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6CFC0E-841C-44F2-85AA-647FDADBBC3B}"/>
              </a:ext>
            </a:extLst>
          </p:cNvPr>
          <p:cNvPicPr>
            <a:picLocks noChangeAspect="1"/>
          </p:cNvPicPr>
          <p:nvPr/>
        </p:nvPicPr>
        <p:blipFill>
          <a:blip r:embed="rId2"/>
          <a:stretch>
            <a:fillRect/>
          </a:stretch>
        </p:blipFill>
        <p:spPr>
          <a:xfrm>
            <a:off x="1701401" y="1119816"/>
            <a:ext cx="7343362" cy="4618368"/>
          </a:xfrm>
          <a:prstGeom prst="rect">
            <a:avLst/>
          </a:prstGeom>
        </p:spPr>
      </p:pic>
    </p:spTree>
    <p:extLst>
      <p:ext uri="{BB962C8B-B14F-4D97-AF65-F5344CB8AC3E}">
        <p14:creationId xmlns:p14="http://schemas.microsoft.com/office/powerpoint/2010/main" val="26386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7C3E-885B-491E-972A-D36D3E018CE0}"/>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Evaluation Metrics</a:t>
            </a:r>
          </a:p>
        </p:txBody>
      </p:sp>
      <p:pic>
        <p:nvPicPr>
          <p:cNvPr id="9" name="Picture 10" descr="Chart, line chart&#10;&#10;Description automatically generated">
            <a:extLst>
              <a:ext uri="{FF2B5EF4-FFF2-40B4-BE49-F238E27FC236}">
                <a16:creationId xmlns:a16="http://schemas.microsoft.com/office/drawing/2014/main" id="{923541CA-A755-4925-B13E-15575BC39BB0}"/>
              </a:ext>
            </a:extLst>
          </p:cNvPr>
          <p:cNvPicPr>
            <a:picLocks noChangeAspect="1"/>
          </p:cNvPicPr>
          <p:nvPr/>
        </p:nvPicPr>
        <p:blipFill>
          <a:blip r:embed="rId2"/>
          <a:stretch>
            <a:fillRect/>
          </a:stretch>
        </p:blipFill>
        <p:spPr>
          <a:xfrm>
            <a:off x="1550821" y="1814822"/>
            <a:ext cx="6933203" cy="4320431"/>
          </a:xfrm>
          <a:prstGeom prst="rect">
            <a:avLst/>
          </a:prstGeom>
        </p:spPr>
      </p:pic>
    </p:spTree>
    <p:extLst>
      <p:ext uri="{BB962C8B-B14F-4D97-AF65-F5344CB8AC3E}">
        <p14:creationId xmlns:p14="http://schemas.microsoft.com/office/powerpoint/2010/main" val="311197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5D2D7C-83ED-4F3D-80A1-0FFB59FB65A4}"/>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latin typeface="Calibri"/>
                <a:cs typeface="Calibri"/>
              </a:rPr>
              <a:t>Cryptocurrency</a:t>
            </a:r>
            <a:r>
              <a:rPr lang="en-US" sz="4000" dirty="0">
                <a:solidFill>
                  <a:srgbClr val="FFFFFF"/>
                </a:solidFill>
                <a:latin typeface="Calibri"/>
                <a:cs typeface="Calibri"/>
              </a:rPr>
              <a:t> </a:t>
            </a:r>
            <a:endParaRPr lang="en-US" sz="4000" dirty="0">
              <a:solidFill>
                <a:srgbClr val="FFFFFF"/>
              </a:solidFill>
            </a:endParaRPr>
          </a:p>
        </p:txBody>
      </p:sp>
      <p:graphicFrame>
        <p:nvGraphicFramePr>
          <p:cNvPr id="34" name="Content Placeholder 2">
            <a:extLst>
              <a:ext uri="{FF2B5EF4-FFF2-40B4-BE49-F238E27FC236}">
                <a16:creationId xmlns:a16="http://schemas.microsoft.com/office/drawing/2014/main" id="{5C5E3C94-DC5D-47E7-A427-205EB53A92FC}"/>
              </a:ext>
            </a:extLst>
          </p:cNvPr>
          <p:cNvGraphicFramePr>
            <a:graphicFrameLocks noGrp="1"/>
          </p:cNvGraphicFramePr>
          <p:nvPr>
            <p:ph idx="1"/>
            <p:extLst>
              <p:ext uri="{D42A27DB-BD31-4B8C-83A1-F6EECF244321}">
                <p14:modId xmlns:p14="http://schemas.microsoft.com/office/powerpoint/2010/main" val="41595135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2055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61D8C0AD-04D1-4889-A812-336EF3F9A3FC}"/>
              </a:ext>
            </a:extLst>
          </p:cNvPr>
          <p:cNvPicPr>
            <a:picLocks noGrp="1" noChangeAspect="1"/>
          </p:cNvPicPr>
          <p:nvPr>
            <p:ph idx="1"/>
          </p:nvPr>
        </p:nvPicPr>
        <p:blipFill>
          <a:blip r:embed="rId2"/>
          <a:stretch>
            <a:fillRect/>
          </a:stretch>
        </p:blipFill>
        <p:spPr>
          <a:xfrm>
            <a:off x="1662572" y="1188160"/>
            <a:ext cx="7269897" cy="4481680"/>
          </a:xfrm>
        </p:spPr>
      </p:pic>
    </p:spTree>
    <p:extLst>
      <p:ext uri="{BB962C8B-B14F-4D97-AF65-F5344CB8AC3E}">
        <p14:creationId xmlns:p14="http://schemas.microsoft.com/office/powerpoint/2010/main" val="4008925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EE29D-6696-449F-BEEF-4772F39B53D9}"/>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Predictions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704250-55A3-40D2-834C-2D036FFDD73E}"/>
              </a:ext>
            </a:extLst>
          </p:cNvPr>
          <p:cNvSpPr>
            <a:spLocks noGrp="1"/>
          </p:cNvSpPr>
          <p:nvPr>
            <p:ph idx="1"/>
          </p:nvPr>
        </p:nvSpPr>
        <p:spPr>
          <a:xfrm>
            <a:off x="4447308" y="591344"/>
            <a:ext cx="6906491" cy="5585619"/>
          </a:xfrm>
        </p:spPr>
        <p:txBody>
          <a:bodyPr anchor="ctr">
            <a:normAutofit/>
          </a:bodyPr>
          <a:lstStyle/>
          <a:p>
            <a:r>
              <a:rPr lang="en-US" dirty="0">
                <a:ea typeface="+mn-lt"/>
                <a:cs typeface="+mn-lt"/>
              </a:rPr>
              <a:t>As we can see, when inspected visually both the predicted values from the LSTM and </a:t>
            </a:r>
            <a:r>
              <a:rPr lang="en-US" dirty="0" err="1">
                <a:ea typeface="+mn-lt"/>
                <a:cs typeface="+mn-lt"/>
              </a:rPr>
              <a:t>BiLSTM</a:t>
            </a:r>
            <a:r>
              <a:rPr lang="en-US" dirty="0">
                <a:ea typeface="+mn-lt"/>
                <a:cs typeface="+mn-lt"/>
              </a:rPr>
              <a:t> follow the test data remarkably well until the sharp rise in values toward the end of the data set. </a:t>
            </a:r>
          </a:p>
          <a:p>
            <a:r>
              <a:rPr lang="en-US" dirty="0">
                <a:ea typeface="+mn-lt"/>
                <a:cs typeface="+mn-lt"/>
              </a:rPr>
              <a:t>On the other hand, the GRU model appears to have the best overall fit. Even if it doesn’t tightly follow the true data, it seems to be better at following the trends present in the data.</a:t>
            </a:r>
            <a:endParaRPr lang="en-US" dirty="0">
              <a:cs typeface="Calibri"/>
            </a:endParaRPr>
          </a:p>
        </p:txBody>
      </p:sp>
    </p:spTree>
    <p:extLst>
      <p:ext uri="{BB962C8B-B14F-4D97-AF65-F5344CB8AC3E}">
        <p14:creationId xmlns:p14="http://schemas.microsoft.com/office/powerpoint/2010/main" val="398702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A2B13-84B4-4BC6-AB84-AA3E7E95B28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Prediction plot for BiLSTM</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BF0B8B5-405C-4C3D-8900-0407E9655EC0}"/>
              </a:ext>
            </a:extLst>
          </p:cNvPr>
          <p:cNvPicPr>
            <a:picLocks noChangeAspect="1"/>
          </p:cNvPicPr>
          <p:nvPr/>
        </p:nvPicPr>
        <p:blipFill>
          <a:blip r:embed="rId2"/>
          <a:stretch>
            <a:fillRect/>
          </a:stretch>
        </p:blipFill>
        <p:spPr>
          <a:xfrm>
            <a:off x="4165602" y="1645603"/>
            <a:ext cx="7568335" cy="4531360"/>
          </a:xfrm>
          <a:prstGeom prst="rect">
            <a:avLst/>
          </a:prstGeom>
        </p:spPr>
      </p:pic>
    </p:spTree>
    <p:extLst>
      <p:ext uri="{BB962C8B-B14F-4D97-AF65-F5344CB8AC3E}">
        <p14:creationId xmlns:p14="http://schemas.microsoft.com/office/powerpoint/2010/main" val="2547314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A2B13-84B4-4BC6-AB84-AA3E7E95B28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dirty="0">
                <a:latin typeface="+mj-lt"/>
                <a:ea typeface="+mj-ea"/>
                <a:cs typeface="+mj-cs"/>
              </a:rPr>
              <a:t>Prediction plot for </a:t>
            </a:r>
            <a:r>
              <a:rPr lang="en-US" sz="4100" dirty="0"/>
              <a:t>LSTM</a:t>
            </a:r>
            <a:endParaRPr lang="en-US" sz="4100" kern="1200" dirty="0">
              <a:latin typeface="+mj-lt"/>
              <a:cs typeface="Calibri Light"/>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D29CEF-B3A6-4528-BC8B-8DAB61C8E769}"/>
              </a:ext>
            </a:extLst>
          </p:cNvPr>
          <p:cNvPicPr>
            <a:picLocks noChangeAspect="1"/>
          </p:cNvPicPr>
          <p:nvPr/>
        </p:nvPicPr>
        <p:blipFill>
          <a:blip r:embed="rId2"/>
          <a:stretch>
            <a:fillRect/>
          </a:stretch>
        </p:blipFill>
        <p:spPr>
          <a:xfrm>
            <a:off x="4405614" y="1781747"/>
            <a:ext cx="7648748" cy="4395216"/>
          </a:xfrm>
          <a:prstGeom prst="rect">
            <a:avLst/>
          </a:prstGeom>
        </p:spPr>
      </p:pic>
    </p:spTree>
    <p:extLst>
      <p:ext uri="{BB962C8B-B14F-4D97-AF65-F5344CB8AC3E}">
        <p14:creationId xmlns:p14="http://schemas.microsoft.com/office/powerpoint/2010/main" val="891195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A2B13-84B4-4BC6-AB84-AA3E7E95B28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dirty="0">
                <a:latin typeface="+mj-lt"/>
                <a:ea typeface="+mj-ea"/>
                <a:cs typeface="+mj-cs"/>
              </a:rPr>
              <a:t>Prediction plot for</a:t>
            </a:r>
            <a:r>
              <a:rPr lang="en-US" sz="4100" dirty="0"/>
              <a:t> GRU</a:t>
            </a:r>
            <a:endParaRPr lang="en-US" sz="4100" kern="1200" dirty="0">
              <a:latin typeface="+mj-lt"/>
              <a:cs typeface="Calibri Light"/>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D3339C2-5F3F-4FBF-872A-BCFE27E24D8D}"/>
              </a:ext>
            </a:extLst>
          </p:cNvPr>
          <p:cNvPicPr>
            <a:picLocks noChangeAspect="1"/>
          </p:cNvPicPr>
          <p:nvPr/>
        </p:nvPicPr>
        <p:blipFill>
          <a:blip r:embed="rId2"/>
          <a:stretch>
            <a:fillRect/>
          </a:stretch>
        </p:blipFill>
        <p:spPr>
          <a:xfrm>
            <a:off x="4338320" y="1541136"/>
            <a:ext cx="7394520" cy="4628302"/>
          </a:xfrm>
          <a:prstGeom prst="rect">
            <a:avLst/>
          </a:prstGeom>
        </p:spPr>
      </p:pic>
    </p:spTree>
    <p:extLst>
      <p:ext uri="{BB962C8B-B14F-4D97-AF65-F5344CB8AC3E}">
        <p14:creationId xmlns:p14="http://schemas.microsoft.com/office/powerpoint/2010/main" val="284894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F39A6-AABD-4DFE-B502-25B217B724B5}"/>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Quantitative</a:t>
            </a:r>
            <a:r>
              <a:rPr lang="en-US" dirty="0">
                <a:ea typeface="+mj-lt"/>
                <a:cs typeface="+mj-lt"/>
              </a:rPr>
              <a:t> </a:t>
            </a:r>
            <a:br>
              <a:rPr lang="en-US" dirty="0">
                <a:solidFill>
                  <a:srgbClr val="000000"/>
                </a:solidFill>
                <a:cs typeface="Calibri Light"/>
              </a:rPr>
            </a:br>
            <a:r>
              <a:rPr lang="en-US" dirty="0">
                <a:solidFill>
                  <a:srgbClr val="FFFFFF"/>
                </a:solidFill>
                <a:cs typeface="Calibri Light"/>
              </a:rPr>
              <a:t>metrics</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7D632D1-7256-4DE6-9B6E-6F92D4618A21}"/>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sz="2600" b="1" dirty="0" err="1">
                <a:latin typeface="Consolas"/>
              </a:rPr>
              <a:t>BiLSTM</a:t>
            </a:r>
            <a:r>
              <a:rPr lang="en-US" sz="2600" dirty="0">
                <a:latin typeface="Consolas"/>
              </a:rPr>
              <a:t>:
Mean Absolute Error: 18625.8182
Root Mean Square Error: 22103.2695
</a:t>
            </a:r>
            <a:r>
              <a:rPr lang="en-US" sz="2600" b="1" dirty="0">
                <a:latin typeface="Consolas"/>
              </a:rPr>
              <a:t>LSTM</a:t>
            </a:r>
            <a:r>
              <a:rPr lang="en-US" sz="2600" dirty="0">
                <a:latin typeface="Consolas"/>
              </a:rPr>
              <a:t>:
Mean Absolute Error: 17478.5699
Root Mean Square Error: 21031.1680
</a:t>
            </a:r>
            <a:r>
              <a:rPr lang="en-US" sz="2600" b="1" dirty="0">
                <a:latin typeface="Consolas"/>
              </a:rPr>
              <a:t>GRU</a:t>
            </a:r>
            <a:r>
              <a:rPr lang="en-US" sz="2600" dirty="0">
                <a:latin typeface="Consolas"/>
              </a:rPr>
              <a:t>:
Mean Absolute Error: 6289.9744
Root Mean Square Error: 8297.7980</a:t>
            </a:r>
            <a:endParaRPr lang="en-US" sz="2600" dirty="0">
              <a:cs typeface="Calibri" panose="020F0502020204030204"/>
            </a:endParaRPr>
          </a:p>
        </p:txBody>
      </p:sp>
    </p:spTree>
    <p:extLst>
      <p:ext uri="{BB962C8B-B14F-4D97-AF65-F5344CB8AC3E}">
        <p14:creationId xmlns:p14="http://schemas.microsoft.com/office/powerpoint/2010/main" val="2900540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880A5-A16F-4896-AD60-E42D18FCDA7D}"/>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Summary</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50294B1-34B2-4835-BEAE-8FFD3A82AA8E}"/>
              </a:ext>
            </a:extLst>
          </p:cNvPr>
          <p:cNvSpPr>
            <a:spLocks noGrp="1"/>
          </p:cNvSpPr>
          <p:nvPr>
            <p:ph idx="1"/>
          </p:nvPr>
        </p:nvSpPr>
        <p:spPr>
          <a:xfrm>
            <a:off x="4447308" y="591344"/>
            <a:ext cx="6906491" cy="5585619"/>
          </a:xfrm>
        </p:spPr>
        <p:txBody>
          <a:bodyPr anchor="ctr">
            <a:normAutofit/>
          </a:bodyPr>
          <a:lstStyle/>
          <a:p>
            <a:r>
              <a:rPr lang="en-US" dirty="0">
                <a:cs typeface="Calibri"/>
              </a:rPr>
              <a:t>The goal is to predict the upward or downward trend rather than prediction value</a:t>
            </a:r>
          </a:p>
          <a:p>
            <a:r>
              <a:rPr lang="en-US" dirty="0">
                <a:ea typeface="+mn-lt"/>
                <a:cs typeface="+mn-lt"/>
              </a:rPr>
              <a:t>With that in mind, I feel that the GRU model performed better.</a:t>
            </a:r>
            <a:endParaRPr lang="en-US" dirty="0">
              <a:cs typeface="Calibri"/>
            </a:endParaRPr>
          </a:p>
        </p:txBody>
      </p:sp>
    </p:spTree>
    <p:extLst>
      <p:ext uri="{BB962C8B-B14F-4D97-AF65-F5344CB8AC3E}">
        <p14:creationId xmlns:p14="http://schemas.microsoft.com/office/powerpoint/2010/main" val="2075128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F6CA4-536F-454A-B85C-826905CC09BB}"/>
              </a:ext>
            </a:extLst>
          </p:cNvPr>
          <p:cNvSpPr>
            <a:spLocks noGrp="1"/>
          </p:cNvSpPr>
          <p:nvPr>
            <p:ph type="title"/>
          </p:nvPr>
        </p:nvSpPr>
        <p:spPr>
          <a:xfrm>
            <a:off x="686834" y="1153572"/>
            <a:ext cx="3200400" cy="4461163"/>
          </a:xfrm>
        </p:spPr>
        <p:txBody>
          <a:bodyPr>
            <a:normAutofit/>
          </a:bodyPr>
          <a:lstStyle/>
          <a:p>
            <a:endParaRPr lang="en-US" dirty="0">
              <a:solidFill>
                <a:schemeClr val="bg1"/>
              </a:solidFill>
              <a:cs typeface="Calibri Light"/>
            </a:endParaRPr>
          </a:p>
          <a:p>
            <a:r>
              <a:rPr lang="en-US" dirty="0">
                <a:solidFill>
                  <a:schemeClr val="bg1"/>
                </a:solidFill>
                <a:cs typeface="Calibri Light"/>
              </a:rPr>
              <a:t>Forecasting</a:t>
            </a:r>
            <a:endParaRPr lang="en-US" dirty="0">
              <a:solidFill>
                <a:schemeClr val="bg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52FED8-040E-47DB-8CC4-D8AB04E489DF}"/>
              </a:ext>
            </a:extLst>
          </p:cNvPr>
          <p:cNvSpPr>
            <a:spLocks noGrp="1"/>
          </p:cNvSpPr>
          <p:nvPr>
            <p:ph idx="1"/>
          </p:nvPr>
        </p:nvSpPr>
        <p:spPr>
          <a:xfrm>
            <a:off x="4447308" y="591344"/>
            <a:ext cx="6906491" cy="5585619"/>
          </a:xfrm>
        </p:spPr>
        <p:txBody>
          <a:bodyPr anchor="ctr">
            <a:normAutofit fontScale="85000" lnSpcReduction="20000"/>
          </a:bodyPr>
          <a:lstStyle/>
          <a:p>
            <a:r>
              <a:rPr lang="en-US" dirty="0">
                <a:cs typeface="Calibri"/>
              </a:rPr>
              <a:t>GRU model to forecast future prices.</a:t>
            </a:r>
          </a:p>
          <a:p>
            <a:endParaRPr lang="en-US" dirty="0">
              <a:cs typeface="Calibri"/>
            </a:endParaRPr>
          </a:p>
          <a:p>
            <a:r>
              <a:rPr lang="en-US" b="1" dirty="0"/>
              <a:t>January 19</a:t>
            </a:r>
            <a:endParaRPr lang="en-US" dirty="0">
              <a:cs typeface="Calibri"/>
            </a:endParaRPr>
          </a:p>
          <a:p>
            <a:r>
              <a:rPr lang="en-US" dirty="0">
                <a:ea typeface="+mn-lt"/>
                <a:cs typeface="+mn-lt"/>
              </a:rPr>
              <a:t>Predicted: 36586.61</a:t>
            </a:r>
            <a:endParaRPr lang="en-US" dirty="0"/>
          </a:p>
          <a:p>
            <a:r>
              <a:rPr lang="en-US" dirty="0">
                <a:ea typeface="+mn-lt"/>
                <a:cs typeface="+mn-lt"/>
              </a:rPr>
              <a:t>Actual: 40122.16</a:t>
            </a:r>
            <a:endParaRPr lang="en-US" dirty="0">
              <a:cs typeface="Calibri"/>
            </a:endParaRPr>
          </a:p>
          <a:p>
            <a:pPr marL="0" indent="0">
              <a:buNone/>
            </a:pPr>
            <a:endParaRPr lang="en-US" dirty="0">
              <a:cs typeface="Calibri"/>
            </a:endParaRPr>
          </a:p>
          <a:p>
            <a:r>
              <a:rPr lang="en-US" b="1" dirty="0"/>
              <a:t>January 20</a:t>
            </a:r>
            <a:endParaRPr lang="en-US" dirty="0"/>
          </a:p>
          <a:p>
            <a:r>
              <a:rPr lang="en-US" dirty="0">
                <a:ea typeface="+mn-lt"/>
                <a:cs typeface="+mn-lt"/>
              </a:rPr>
              <a:t>Predicted: 36888.023</a:t>
            </a:r>
            <a:endParaRPr lang="en-US" dirty="0"/>
          </a:p>
          <a:p>
            <a:r>
              <a:rPr lang="en-US" dirty="0">
                <a:ea typeface="+mn-lt"/>
                <a:cs typeface="+mn-lt"/>
              </a:rPr>
              <a:t>Actual: 38431.38</a:t>
            </a:r>
          </a:p>
          <a:p>
            <a:endParaRPr lang="en-US" dirty="0">
              <a:ea typeface="+mn-lt"/>
              <a:cs typeface="+mn-lt"/>
            </a:endParaRPr>
          </a:p>
          <a:p>
            <a:r>
              <a:rPr lang="en-US" b="1" dirty="0"/>
              <a:t>January 21</a:t>
            </a:r>
            <a:endParaRPr lang="en-US" dirty="0"/>
          </a:p>
          <a:p>
            <a:r>
              <a:rPr lang="en-US" dirty="0">
                <a:ea typeface="+mn-lt"/>
                <a:cs typeface="+mn-lt"/>
              </a:rPr>
              <a:t>Predicted: 37487.41</a:t>
            </a:r>
            <a:endParaRPr lang="en-US" dirty="0"/>
          </a:p>
          <a:p>
            <a:r>
              <a:rPr lang="en-US" dirty="0">
                <a:ea typeface="+mn-lt"/>
                <a:cs typeface="+mn-lt"/>
              </a:rPr>
              <a:t>Actual: 38075.28</a:t>
            </a:r>
            <a:br>
              <a:rPr lang="en-US" dirty="0">
                <a:ea typeface="+mn-lt"/>
                <a:cs typeface="+mn-lt"/>
              </a:rPr>
            </a:br>
            <a:br>
              <a:rPr lang="en-US" dirty="0">
                <a:ea typeface="+mn-lt"/>
                <a:cs typeface="+mn-lt"/>
              </a:rPr>
            </a:br>
            <a:endParaRPr lang="en-US" dirty="0"/>
          </a:p>
          <a:p>
            <a:endParaRPr lang="en-US" dirty="0">
              <a:cs typeface="Calibri"/>
            </a:endParaRPr>
          </a:p>
        </p:txBody>
      </p:sp>
    </p:spTree>
    <p:extLst>
      <p:ext uri="{BB962C8B-B14F-4D97-AF65-F5344CB8AC3E}">
        <p14:creationId xmlns:p14="http://schemas.microsoft.com/office/powerpoint/2010/main" val="362565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0B9B2-068F-446F-B866-C8C2F3AE0D4E}"/>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Conclusion</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84944AF-D438-49ED-B010-0C2D8B1FE22E}"/>
              </a:ext>
            </a:extLst>
          </p:cNvPr>
          <p:cNvSpPr>
            <a:spLocks noGrp="1"/>
          </p:cNvSpPr>
          <p:nvPr>
            <p:ph idx="1"/>
          </p:nvPr>
        </p:nvSpPr>
        <p:spPr>
          <a:xfrm>
            <a:off x="4447308" y="852028"/>
            <a:ext cx="6906491" cy="5324935"/>
          </a:xfrm>
        </p:spPr>
        <p:txBody>
          <a:bodyPr anchor="ctr">
            <a:normAutofit/>
          </a:bodyPr>
          <a:lstStyle/>
          <a:p>
            <a:r>
              <a:rPr lang="en-US" dirty="0">
                <a:ea typeface="+mn-lt"/>
                <a:cs typeface="+mn-lt"/>
              </a:rPr>
              <a:t> I tested the efficacy of LSTM, </a:t>
            </a:r>
            <a:r>
              <a:rPr lang="en-US" dirty="0" err="1">
                <a:ea typeface="+mn-lt"/>
                <a:cs typeface="+mn-lt"/>
              </a:rPr>
              <a:t>BiLSTM</a:t>
            </a:r>
            <a:r>
              <a:rPr lang="en-US" dirty="0">
                <a:ea typeface="+mn-lt"/>
                <a:cs typeface="+mn-lt"/>
              </a:rPr>
              <a:t>, and GRU models on predicting Bitcoin prices. </a:t>
            </a:r>
          </a:p>
          <a:p>
            <a:r>
              <a:rPr lang="en-US" dirty="0">
                <a:ea typeface="+mn-lt"/>
                <a:cs typeface="+mn-lt"/>
              </a:rPr>
              <a:t>After training the models, they were each put to the test. Each performed rather well, but the GRU model was found to be a better indicator of trend, which I felt would be more relevant from a trading perspective.</a:t>
            </a:r>
            <a:endParaRPr lang="en-US" dirty="0"/>
          </a:p>
          <a:p>
            <a:r>
              <a:rPr lang="en-US" dirty="0">
                <a:ea typeface="+mn-lt"/>
                <a:cs typeface="+mn-lt"/>
              </a:rPr>
              <a:t>When the GRU model was used to forecast values, it performed quite well. Although the prices were not predicted exactly, the trend was on point!</a:t>
            </a:r>
            <a:endParaRPr lang="en-US" dirty="0"/>
          </a:p>
          <a:p>
            <a:endParaRPr lang="en-US" dirty="0">
              <a:cs typeface="Calibri"/>
            </a:endParaRPr>
          </a:p>
        </p:txBody>
      </p:sp>
    </p:spTree>
    <p:extLst>
      <p:ext uri="{BB962C8B-B14F-4D97-AF65-F5344CB8AC3E}">
        <p14:creationId xmlns:p14="http://schemas.microsoft.com/office/powerpoint/2010/main" val="76215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84A78-700E-47F0-97B4-998453325A74}"/>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Future work</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D5ED672-EBAE-49C2-AB59-25DF742B717C}"/>
              </a:ext>
            </a:extLst>
          </p:cNvPr>
          <p:cNvSpPr>
            <a:spLocks noGrp="1"/>
          </p:cNvSpPr>
          <p:nvPr>
            <p:ph idx="1"/>
          </p:nvPr>
        </p:nvSpPr>
        <p:spPr>
          <a:xfrm>
            <a:off x="4447308" y="591344"/>
            <a:ext cx="6906491" cy="5585619"/>
          </a:xfrm>
        </p:spPr>
        <p:txBody>
          <a:bodyPr anchor="ctr">
            <a:normAutofit/>
          </a:bodyPr>
          <a:lstStyle/>
          <a:p>
            <a:r>
              <a:rPr lang="en-US" dirty="0">
                <a:cs typeface="Calibri"/>
              </a:rPr>
              <a:t>Bitcoin is affected by external influences such as news, social media. Performing Sentimental analysis on bitcoin can certainly improve the performance of the model.</a:t>
            </a:r>
          </a:p>
        </p:txBody>
      </p:sp>
    </p:spTree>
    <p:extLst>
      <p:ext uri="{BB962C8B-B14F-4D97-AF65-F5344CB8AC3E}">
        <p14:creationId xmlns:p14="http://schemas.microsoft.com/office/powerpoint/2010/main" val="2404627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04CEE-B414-4A7C-B430-6A0A23D65733}"/>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Bitcoin</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B12065-F8B3-4F01-B735-8B5BCE2538B2}"/>
              </a:ext>
            </a:extLst>
          </p:cNvPr>
          <p:cNvSpPr>
            <a:spLocks noGrp="1"/>
          </p:cNvSpPr>
          <p:nvPr>
            <p:ph idx="1"/>
          </p:nvPr>
        </p:nvSpPr>
        <p:spPr>
          <a:xfrm>
            <a:off x="4447308" y="591344"/>
            <a:ext cx="6906491" cy="5585619"/>
          </a:xfrm>
        </p:spPr>
        <p:txBody>
          <a:bodyPr anchor="ctr">
            <a:normAutofit/>
          </a:bodyPr>
          <a:lstStyle/>
          <a:p>
            <a:r>
              <a:rPr lang="en-US" dirty="0">
                <a:ea typeface="+mn-lt"/>
                <a:cs typeface="+mn-lt"/>
              </a:rPr>
              <a:t>First cryptocurrency</a:t>
            </a:r>
            <a:endParaRPr lang="en-US" dirty="0"/>
          </a:p>
          <a:p>
            <a:r>
              <a:rPr lang="en-US" dirty="0">
                <a:ea typeface="+mn-lt"/>
                <a:cs typeface="+mn-lt"/>
              </a:rPr>
              <a:t>A distributed, decentralized digital currency system</a:t>
            </a:r>
            <a:endParaRPr lang="en-US" dirty="0">
              <a:cs typeface="Calibri" panose="020F0502020204030204"/>
            </a:endParaRPr>
          </a:p>
          <a:p>
            <a:r>
              <a:rPr lang="en-US" dirty="0">
                <a:ea typeface="+mn-lt"/>
                <a:cs typeface="+mn-lt"/>
              </a:rPr>
              <a:t>Released by Satoshi Nakamoto 2008 </a:t>
            </a:r>
            <a:endParaRPr lang="en-US" dirty="0">
              <a:cs typeface="Calibri" panose="020F0502020204030204"/>
            </a:endParaRPr>
          </a:p>
          <a:p>
            <a:r>
              <a:rPr lang="en-US" dirty="0">
                <a:ea typeface="+mn-lt"/>
                <a:cs typeface="+mn-lt"/>
              </a:rPr>
              <a:t>Effectively a bank run by an ad hoc network</a:t>
            </a:r>
            <a:endParaRPr lang="en-US" dirty="0">
              <a:cs typeface="Calibri" panose="020F0502020204030204"/>
            </a:endParaRPr>
          </a:p>
          <a:p>
            <a:pPr marL="0" indent="0">
              <a:buNone/>
            </a:pPr>
            <a:r>
              <a:rPr lang="en-US" dirty="0">
                <a:ea typeface="+mn-lt"/>
                <a:cs typeface="+mn-lt"/>
              </a:rPr>
              <a:t>        –Digital checks</a:t>
            </a:r>
            <a:endParaRPr lang="en-US" dirty="0">
              <a:cs typeface="Calibri" panose="020F0502020204030204"/>
            </a:endParaRPr>
          </a:p>
          <a:p>
            <a:pPr marL="0" indent="0">
              <a:buNone/>
            </a:pPr>
            <a:r>
              <a:rPr lang="en-US" dirty="0">
                <a:ea typeface="+mn-lt"/>
                <a:cs typeface="+mn-lt"/>
              </a:rPr>
              <a:t>        –A distributed transaction log </a:t>
            </a:r>
            <a:endParaRPr lang="en-US" dirty="0">
              <a:cs typeface="Calibri"/>
            </a:endParaRPr>
          </a:p>
          <a:p>
            <a:endParaRPr lang="en-US" dirty="0">
              <a:cs typeface="Calibri"/>
            </a:endParaRPr>
          </a:p>
        </p:txBody>
      </p:sp>
    </p:spTree>
    <p:extLst>
      <p:ext uri="{BB962C8B-B14F-4D97-AF65-F5344CB8AC3E}">
        <p14:creationId xmlns:p14="http://schemas.microsoft.com/office/powerpoint/2010/main" val="213557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E8CFF-65D4-4CDD-91B4-11965F9DCB50}"/>
              </a:ext>
            </a:extLst>
          </p:cNvPr>
          <p:cNvSpPr>
            <a:spLocks noGrp="1"/>
          </p:cNvSpPr>
          <p:nvPr>
            <p:ph type="title"/>
          </p:nvPr>
        </p:nvSpPr>
        <p:spPr>
          <a:xfrm>
            <a:off x="841248" y="548640"/>
            <a:ext cx="3600860" cy="5431536"/>
          </a:xfrm>
        </p:spPr>
        <p:txBody>
          <a:bodyPr>
            <a:normAutofit/>
          </a:bodyPr>
          <a:lstStyle/>
          <a:p>
            <a:r>
              <a:rPr lang="en-US" sz="5400" dirty="0">
                <a:cs typeface="Calibri Light"/>
              </a:rPr>
              <a:t>References</a:t>
            </a:r>
            <a:endParaRPr lang="en-US"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6B6DA2-151E-4793-99DB-F408B0E68044}"/>
              </a:ext>
            </a:extLst>
          </p:cNvPr>
          <p:cNvSpPr>
            <a:spLocks noGrp="1"/>
          </p:cNvSpPr>
          <p:nvPr>
            <p:ph idx="1"/>
          </p:nvPr>
        </p:nvSpPr>
        <p:spPr>
          <a:xfrm>
            <a:off x="5126418" y="552091"/>
            <a:ext cx="6224335" cy="5431536"/>
          </a:xfrm>
        </p:spPr>
        <p:txBody>
          <a:bodyPr vert="horz" lIns="91440" tIns="45720" rIns="91440" bIns="45720" rtlCol="0" anchor="ctr">
            <a:normAutofit/>
          </a:bodyPr>
          <a:lstStyle/>
          <a:p>
            <a:endParaRPr lang="en-US" sz="1700" dirty="0">
              <a:ea typeface="+mn-lt"/>
              <a:cs typeface="+mn-lt"/>
            </a:endParaRPr>
          </a:p>
          <a:p>
            <a:endParaRPr lang="en-US" sz="1700" dirty="0">
              <a:ea typeface="+mn-lt"/>
              <a:cs typeface="+mn-lt"/>
            </a:endParaRPr>
          </a:p>
          <a:p>
            <a:r>
              <a:rPr lang="en-US" sz="1700" dirty="0">
                <a:ea typeface="+mn-lt"/>
                <a:cs typeface="+mn-lt"/>
                <a:hlinkClick r:id="rId2"/>
              </a:rPr>
              <a:t>A Novel Cryptocurrency Price Prediction Model Using GRU, LSTM and bi-LSTM Machine Learning Algorithms</a:t>
            </a:r>
            <a:endParaRPr lang="en-US" sz="1700" dirty="0">
              <a:ea typeface="+mn-lt"/>
              <a:cs typeface="+mn-lt"/>
            </a:endParaRPr>
          </a:p>
          <a:p>
            <a:endParaRPr lang="en-US" sz="1700" dirty="0">
              <a:ea typeface="+mn-lt"/>
              <a:cs typeface="+mn-lt"/>
            </a:endParaRPr>
          </a:p>
          <a:p>
            <a:r>
              <a:rPr lang="en-US" sz="1700" dirty="0">
                <a:ea typeface="+mn-lt"/>
                <a:cs typeface="+mn-lt"/>
                <a:hlinkClick r:id="rId3"/>
              </a:rPr>
              <a:t>Bitcoin Price Prediction and Analysis Using Deep learning Models</a:t>
            </a:r>
            <a:endParaRPr lang="en-US" sz="1700" dirty="0">
              <a:cs typeface="Calibri"/>
            </a:endParaRPr>
          </a:p>
          <a:p>
            <a:pPr marL="0" indent="0">
              <a:buNone/>
            </a:pPr>
            <a:endParaRPr lang="en-US" sz="1700" dirty="0">
              <a:ea typeface="+mn-lt"/>
              <a:cs typeface="+mn-lt"/>
            </a:endParaRPr>
          </a:p>
          <a:p>
            <a:r>
              <a:rPr lang="en-US" sz="1700" dirty="0">
                <a:ea typeface="+mn-lt"/>
                <a:cs typeface="+mn-lt"/>
                <a:hlinkClick r:id="rId4"/>
              </a:rPr>
              <a:t>Bitcoin Price Prediction Using Machine Learning Algorithms</a:t>
            </a:r>
            <a:endParaRPr lang="en-US" sz="1700" dirty="0">
              <a:ea typeface="+mn-lt"/>
              <a:cs typeface="+mn-lt"/>
            </a:endParaRPr>
          </a:p>
          <a:p>
            <a:endParaRPr lang="en-US" sz="1700" dirty="0">
              <a:ea typeface="+mn-lt"/>
              <a:cs typeface="+mn-lt"/>
            </a:endParaRPr>
          </a:p>
          <a:p>
            <a:r>
              <a:rPr lang="en-US" sz="1700" dirty="0">
                <a:hlinkClick r:id="rId5"/>
              </a:rPr>
              <a:t>Bitcoin price prediction using machine learning</a:t>
            </a:r>
            <a:endParaRPr lang="en-US" sz="1700" dirty="0">
              <a:ea typeface="+mn-lt"/>
              <a:cs typeface="+mn-lt"/>
            </a:endParaRPr>
          </a:p>
          <a:p>
            <a:endParaRPr lang="en-US" sz="1700" dirty="0">
              <a:ea typeface="+mn-lt"/>
              <a:cs typeface="+mn-lt"/>
            </a:endParaRPr>
          </a:p>
          <a:p>
            <a:r>
              <a:rPr lang="en-US" sz="1700" dirty="0">
                <a:ea typeface="+mn-lt"/>
                <a:cs typeface="+mn-lt"/>
                <a:hlinkClick r:id="rId6"/>
              </a:rPr>
              <a:t>Predicting price of cryptocurrency of a deep learning </a:t>
            </a:r>
            <a:r>
              <a:rPr lang="en-US" sz="1700" dirty="0" err="1">
                <a:ea typeface="+mn-lt"/>
                <a:cs typeface="+mn-lt"/>
                <a:hlinkClick r:id="rId6"/>
              </a:rPr>
              <a:t>approch</a:t>
            </a:r>
            <a:r>
              <a:rPr lang="en-US" sz="1700" dirty="0">
                <a:ea typeface="+mn-lt"/>
                <a:cs typeface="+mn-lt"/>
              </a:rPr>
              <a:t> </a:t>
            </a:r>
          </a:p>
          <a:p>
            <a:endParaRPr lang="en-US" sz="1700" dirty="0">
              <a:cs typeface="Calibri" panose="020F0502020204030204"/>
            </a:endParaRPr>
          </a:p>
          <a:p>
            <a:r>
              <a:rPr lang="en-US" sz="1700" dirty="0">
                <a:ea typeface="+mn-lt"/>
                <a:cs typeface="+mn-lt"/>
                <a:hlinkClick r:id="rId7"/>
              </a:rPr>
              <a:t>Bitcoin Price prediction Based on Deep learning Methods</a:t>
            </a:r>
            <a:endParaRPr lang="en-US" sz="1700" dirty="0">
              <a:ea typeface="+mn-lt"/>
              <a:cs typeface="+mn-lt"/>
            </a:endParaRPr>
          </a:p>
          <a:p>
            <a:endParaRPr lang="en-US" sz="1700" dirty="0">
              <a:ea typeface="+mn-lt"/>
              <a:cs typeface="+mn-lt"/>
            </a:endParaRPr>
          </a:p>
          <a:p>
            <a:endParaRPr lang="en-US" sz="1700" dirty="0">
              <a:ea typeface="+mn-lt"/>
              <a:cs typeface="+mn-lt"/>
            </a:endParaRPr>
          </a:p>
          <a:p>
            <a:endParaRPr lang="en-US" sz="1700" dirty="0">
              <a:ea typeface="+mn-lt"/>
              <a:cs typeface="+mn-lt"/>
            </a:endParaRPr>
          </a:p>
        </p:txBody>
      </p:sp>
    </p:spTree>
    <p:extLst>
      <p:ext uri="{BB962C8B-B14F-4D97-AF65-F5344CB8AC3E}">
        <p14:creationId xmlns:p14="http://schemas.microsoft.com/office/powerpoint/2010/main" val="715889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913A619E-5FC3-4138-B62F-FBFA64516D18}"/>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97999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94FA8A-C122-482A-811A-4786FC4DBC4B}"/>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Security in Bitcoin</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14033F-F113-4ABC-BD26-B81639C96F7E}"/>
              </a:ext>
            </a:extLst>
          </p:cNvPr>
          <p:cNvSpPr>
            <a:spLocks noGrp="1"/>
          </p:cNvSpPr>
          <p:nvPr>
            <p:ph idx="1"/>
          </p:nvPr>
        </p:nvSpPr>
        <p:spPr>
          <a:xfrm>
            <a:off x="4447308" y="981003"/>
            <a:ext cx="6906491" cy="5585619"/>
          </a:xfrm>
        </p:spPr>
        <p:txBody>
          <a:bodyPr anchor="ctr">
            <a:normAutofit/>
          </a:bodyPr>
          <a:lstStyle/>
          <a:p>
            <a:pPr marL="0" indent="0">
              <a:buNone/>
            </a:pPr>
            <a:r>
              <a:rPr lang="en-US" sz="2200" dirty="0">
                <a:ea typeface="+mn-lt"/>
                <a:cs typeface="+mn-lt"/>
              </a:rPr>
              <a:t>• </a:t>
            </a:r>
            <a:r>
              <a:rPr lang="en-US" sz="2200" b="1" dirty="0">
                <a:ea typeface="+mn-lt"/>
                <a:cs typeface="+mn-lt"/>
              </a:rPr>
              <a:t>Authentication</a:t>
            </a:r>
            <a:r>
              <a:rPr lang="en-US" sz="2200" dirty="0">
                <a:ea typeface="+mn-lt"/>
                <a:cs typeface="+mn-lt"/>
              </a:rPr>
              <a:t> -&gt;  a Public Key Crypto: Digital Signatures</a:t>
            </a:r>
          </a:p>
          <a:p>
            <a:pPr marL="0" indent="0">
              <a:buNone/>
            </a:pPr>
            <a:r>
              <a:rPr lang="en-US" sz="2200" dirty="0">
                <a:ea typeface="+mn-lt"/>
                <a:cs typeface="+mn-lt"/>
              </a:rPr>
              <a:t>   - Am I paying the right person? Not some other impersonator? </a:t>
            </a:r>
          </a:p>
          <a:p>
            <a:pPr marL="0" indent="0">
              <a:buNone/>
            </a:pPr>
            <a:endParaRPr lang="en-US" sz="2200" dirty="0">
              <a:ea typeface="+mn-lt"/>
              <a:cs typeface="+mn-lt"/>
            </a:endParaRPr>
          </a:p>
          <a:p>
            <a:pPr marL="0" indent="0">
              <a:buNone/>
            </a:pPr>
            <a:r>
              <a:rPr lang="en-US" sz="2200" dirty="0">
                <a:ea typeface="+mn-lt"/>
                <a:cs typeface="+mn-lt"/>
              </a:rPr>
              <a:t>• </a:t>
            </a:r>
            <a:r>
              <a:rPr lang="en-US" sz="2200" b="1" dirty="0">
                <a:ea typeface="+mn-lt"/>
                <a:cs typeface="+mn-lt"/>
              </a:rPr>
              <a:t>Integrity</a:t>
            </a:r>
            <a:r>
              <a:rPr lang="en-US" sz="2200" dirty="0">
                <a:ea typeface="+mn-lt"/>
                <a:cs typeface="+mn-lt"/>
              </a:rPr>
              <a:t> -&gt; a  Digital Signatures and Cryptographic Hash</a:t>
            </a:r>
            <a:endParaRPr lang="en-US" sz="2200" dirty="0">
              <a:cs typeface="Calibri" panose="020F0502020204030204"/>
            </a:endParaRPr>
          </a:p>
          <a:p>
            <a:pPr marL="0" indent="0">
              <a:buNone/>
            </a:pPr>
            <a:r>
              <a:rPr lang="en-US" sz="2200" dirty="0">
                <a:ea typeface="+mn-lt"/>
                <a:cs typeface="+mn-lt"/>
              </a:rPr>
              <a:t>   - Is the coin double-spent? </a:t>
            </a:r>
            <a:endParaRPr lang="en-US" sz="2200" dirty="0">
              <a:cs typeface="Calibri" panose="020F0502020204030204"/>
            </a:endParaRPr>
          </a:p>
          <a:p>
            <a:pPr marL="0" indent="0">
              <a:buNone/>
            </a:pPr>
            <a:r>
              <a:rPr lang="en-US" sz="2200" dirty="0">
                <a:ea typeface="+mn-lt"/>
                <a:cs typeface="+mn-lt"/>
              </a:rPr>
              <a:t>   - Can an attacker reverse or change transactions?</a:t>
            </a:r>
            <a:endParaRPr lang="en-US" sz="2200" dirty="0">
              <a:cs typeface="Calibri"/>
            </a:endParaRPr>
          </a:p>
          <a:p>
            <a:pPr marL="0" indent="0">
              <a:buNone/>
            </a:pPr>
            <a:endParaRPr lang="en-US" sz="2200" dirty="0">
              <a:ea typeface="+mn-lt"/>
              <a:cs typeface="+mn-lt"/>
            </a:endParaRPr>
          </a:p>
          <a:p>
            <a:pPr marL="0" indent="0">
              <a:buNone/>
            </a:pPr>
            <a:r>
              <a:rPr lang="en-US" sz="2200" dirty="0">
                <a:ea typeface="+mn-lt"/>
                <a:cs typeface="+mn-lt"/>
              </a:rPr>
              <a:t> •</a:t>
            </a:r>
            <a:r>
              <a:rPr lang="en-US" sz="2200" b="1" dirty="0">
                <a:ea typeface="+mn-lt"/>
                <a:cs typeface="+mn-lt"/>
              </a:rPr>
              <a:t>Availability</a:t>
            </a:r>
            <a:r>
              <a:rPr lang="en-US" sz="2200" dirty="0">
                <a:ea typeface="+mn-lt"/>
                <a:cs typeface="+mn-lt"/>
              </a:rPr>
              <a:t> -&gt; Broadcast messages to the P2P network</a:t>
            </a:r>
            <a:endParaRPr lang="en-US" sz="2200" dirty="0">
              <a:cs typeface="Calibri" panose="020F0502020204030204"/>
            </a:endParaRPr>
          </a:p>
          <a:p>
            <a:pPr marL="0" indent="0">
              <a:buNone/>
            </a:pPr>
            <a:r>
              <a:rPr lang="en-US" sz="2200" dirty="0">
                <a:ea typeface="+mn-lt"/>
                <a:cs typeface="+mn-lt"/>
              </a:rPr>
              <a:t>     - Can I make a transaction anytime I want?</a:t>
            </a:r>
            <a:endParaRPr lang="en-US" sz="2200" dirty="0">
              <a:cs typeface="Calibri" panose="020F0502020204030204"/>
            </a:endParaRPr>
          </a:p>
          <a:p>
            <a:pPr marL="0" indent="0">
              <a:buNone/>
            </a:pPr>
            <a:endParaRPr lang="en-US" sz="2200" dirty="0">
              <a:ea typeface="+mn-lt"/>
              <a:cs typeface="+mn-lt"/>
            </a:endParaRPr>
          </a:p>
          <a:p>
            <a:pPr marL="0" indent="0">
              <a:buNone/>
            </a:pPr>
            <a:r>
              <a:rPr lang="en-US" sz="2200" dirty="0">
                <a:ea typeface="+mn-lt"/>
                <a:cs typeface="+mn-lt"/>
              </a:rPr>
              <a:t>•</a:t>
            </a:r>
            <a:r>
              <a:rPr lang="en-US" sz="2200" b="1" dirty="0">
                <a:ea typeface="+mn-lt"/>
                <a:cs typeface="+mn-lt"/>
              </a:rPr>
              <a:t>Confidentiality</a:t>
            </a:r>
            <a:r>
              <a:rPr lang="en-US" sz="2200" dirty="0">
                <a:ea typeface="+mn-lt"/>
                <a:cs typeface="+mn-lt"/>
              </a:rPr>
              <a:t> -&gt; Pseudonymity</a:t>
            </a:r>
            <a:endParaRPr lang="en-US" sz="2200" dirty="0">
              <a:cs typeface="Calibri" panose="020F0502020204030204"/>
            </a:endParaRPr>
          </a:p>
          <a:p>
            <a:pPr marL="0" indent="0">
              <a:buNone/>
            </a:pPr>
            <a:r>
              <a:rPr lang="en-US" sz="2200" dirty="0">
                <a:ea typeface="+mn-lt"/>
                <a:cs typeface="+mn-lt"/>
              </a:rPr>
              <a:t>      - Are my transactions private? Anonymous? </a:t>
            </a:r>
            <a:endParaRPr lang="en-US" sz="2200" dirty="0">
              <a:cs typeface="Calibri"/>
            </a:endParaRPr>
          </a:p>
          <a:p>
            <a:endParaRPr lang="en-US" sz="2200" dirty="0">
              <a:cs typeface="Calibri"/>
            </a:endParaRPr>
          </a:p>
        </p:txBody>
      </p:sp>
    </p:spTree>
    <p:extLst>
      <p:ext uri="{BB962C8B-B14F-4D97-AF65-F5344CB8AC3E}">
        <p14:creationId xmlns:p14="http://schemas.microsoft.com/office/powerpoint/2010/main" val="320353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639DA-299F-4D9C-9927-63967D2A15FD}"/>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Problem statement</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089E92-74D1-40A0-917B-D046FF70F4CA}"/>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dirty="0">
                <a:ea typeface="+mn-lt"/>
                <a:cs typeface="+mn-lt"/>
              </a:rPr>
              <a:t>Cryptocurrencies prices are difficult to forecast due to price volatility and dynamism.</a:t>
            </a:r>
          </a:p>
          <a:p>
            <a:r>
              <a:rPr lang="en-US" dirty="0">
                <a:ea typeface="+mn-lt"/>
                <a:cs typeface="+mn-lt"/>
              </a:rPr>
              <a:t>The main objective of this task is to predict the future price of Bitcoin. </a:t>
            </a:r>
          </a:p>
          <a:p>
            <a:r>
              <a:rPr lang="en-US" dirty="0">
                <a:ea typeface="+mn-lt"/>
                <a:cs typeface="+mn-lt"/>
              </a:rPr>
              <a:t>How can machine learning algorithms help investors and decision makers to predict Bitcoin prices? and What is the best model for predicting future Bitcoin prices?.</a:t>
            </a:r>
            <a:endParaRPr lang="en-US" dirty="0"/>
          </a:p>
          <a:p>
            <a:r>
              <a:rPr lang="en-US" dirty="0">
                <a:ea typeface="+mn-lt"/>
                <a:cs typeface="+mn-lt"/>
              </a:rPr>
              <a:t>Here I will be  comparing three models to determine their efficacy at predicting the price of Bitcoin.</a:t>
            </a:r>
            <a:endParaRPr lang="en-US" dirty="0">
              <a:cs typeface="Calibri"/>
            </a:endParaRPr>
          </a:p>
        </p:txBody>
      </p:sp>
    </p:spTree>
    <p:extLst>
      <p:ext uri="{BB962C8B-B14F-4D97-AF65-F5344CB8AC3E}">
        <p14:creationId xmlns:p14="http://schemas.microsoft.com/office/powerpoint/2010/main" val="583674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353CB-E710-41EC-A447-278E79E0CF1B}"/>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Dataset</a:t>
            </a:r>
            <a:endParaRPr lang="en-US">
              <a:solidFill>
                <a:srgbClr val="FFFFFF"/>
              </a:solidFill>
            </a:endParaRP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0B1655C-E008-41DF-80F1-9EC64F885E0C}"/>
              </a:ext>
            </a:extLst>
          </p:cNvPr>
          <p:cNvSpPr>
            <a:spLocks noGrp="1"/>
          </p:cNvSpPr>
          <p:nvPr>
            <p:ph idx="1"/>
          </p:nvPr>
        </p:nvSpPr>
        <p:spPr>
          <a:xfrm>
            <a:off x="4447308" y="591344"/>
            <a:ext cx="6906491" cy="5585619"/>
          </a:xfrm>
        </p:spPr>
        <p:txBody>
          <a:bodyPr anchor="ctr">
            <a:normAutofit/>
          </a:bodyPr>
          <a:lstStyle/>
          <a:p>
            <a:pPr algn="just"/>
            <a:r>
              <a:rPr lang="en-US" sz="2200" dirty="0">
                <a:ea typeface="+mn-lt"/>
                <a:cs typeface="+mn-lt"/>
              </a:rPr>
              <a:t>The Dataset has been gathered  from the yahoo finance. from 2014-2021, with the updates of </a:t>
            </a:r>
            <a:r>
              <a:rPr lang="en-US" sz="2200" b="1" dirty="0">
                <a:ea typeface="+mn-lt"/>
                <a:cs typeface="+mn-lt"/>
              </a:rPr>
              <a:t>OHLC (Open, High, Low, Close, Volume)</a:t>
            </a:r>
            <a:r>
              <a:rPr lang="en-US" sz="2200" dirty="0">
                <a:ea typeface="+mn-lt"/>
                <a:cs typeface="+mn-lt"/>
              </a:rPr>
              <a:t> in BTC and indicated currency.</a:t>
            </a:r>
          </a:p>
          <a:p>
            <a:pPr algn="just"/>
            <a:endParaRPr lang="en-US" sz="2200" dirty="0">
              <a:ea typeface="+mn-lt"/>
              <a:cs typeface="+mn-lt"/>
            </a:endParaRPr>
          </a:p>
          <a:p>
            <a:pPr lvl="1"/>
            <a:r>
              <a:rPr lang="en-US" sz="2200" b="1" dirty="0">
                <a:ea typeface="+mn-lt"/>
                <a:cs typeface="+mn-lt"/>
              </a:rPr>
              <a:t>Date</a:t>
            </a:r>
            <a:r>
              <a:rPr lang="en-US" sz="2200" dirty="0">
                <a:ea typeface="+mn-lt"/>
                <a:cs typeface="+mn-lt"/>
              </a:rPr>
              <a:t>: timestamp</a:t>
            </a:r>
            <a:endParaRPr lang="en-US" sz="2200">
              <a:ea typeface="+mn-lt"/>
              <a:cs typeface="+mn-lt"/>
            </a:endParaRPr>
          </a:p>
          <a:p>
            <a:pPr lvl="1"/>
            <a:r>
              <a:rPr lang="en-US" sz="2200" b="1" dirty="0">
                <a:ea typeface="+mn-lt"/>
                <a:cs typeface="+mn-lt"/>
              </a:rPr>
              <a:t>Open</a:t>
            </a:r>
            <a:r>
              <a:rPr lang="en-US" sz="2200" dirty="0">
                <a:ea typeface="+mn-lt"/>
                <a:cs typeface="+mn-lt"/>
              </a:rPr>
              <a:t>: Opening price on the given day</a:t>
            </a:r>
            <a:endParaRPr lang="en-US" sz="2200">
              <a:ea typeface="+mn-lt"/>
              <a:cs typeface="+mn-lt"/>
            </a:endParaRPr>
          </a:p>
          <a:p>
            <a:pPr lvl="1"/>
            <a:r>
              <a:rPr lang="en-US" sz="2200" b="1" dirty="0">
                <a:ea typeface="+mn-lt"/>
                <a:cs typeface="+mn-lt"/>
              </a:rPr>
              <a:t>High</a:t>
            </a:r>
            <a:r>
              <a:rPr lang="en-US" sz="2200" dirty="0">
                <a:ea typeface="+mn-lt"/>
                <a:cs typeface="+mn-lt"/>
              </a:rPr>
              <a:t>: Highest price on the given day</a:t>
            </a:r>
            <a:endParaRPr lang="en-US" sz="2200">
              <a:ea typeface="+mn-lt"/>
              <a:cs typeface="+mn-lt"/>
            </a:endParaRPr>
          </a:p>
          <a:p>
            <a:pPr lvl="1"/>
            <a:r>
              <a:rPr lang="en-US" sz="2200" b="1" dirty="0">
                <a:ea typeface="+mn-lt"/>
                <a:cs typeface="+mn-lt"/>
              </a:rPr>
              <a:t>Low</a:t>
            </a:r>
            <a:r>
              <a:rPr lang="en-US" sz="2200" dirty="0">
                <a:ea typeface="+mn-lt"/>
                <a:cs typeface="+mn-lt"/>
              </a:rPr>
              <a:t>: Lowest price on the given day</a:t>
            </a:r>
            <a:endParaRPr lang="en-US" sz="2200">
              <a:ea typeface="+mn-lt"/>
              <a:cs typeface="+mn-lt"/>
            </a:endParaRPr>
          </a:p>
          <a:p>
            <a:pPr lvl="1"/>
            <a:r>
              <a:rPr lang="en-US" sz="2200" b="1" dirty="0">
                <a:ea typeface="+mn-lt"/>
                <a:cs typeface="+mn-lt"/>
              </a:rPr>
              <a:t>Close</a:t>
            </a:r>
            <a:r>
              <a:rPr lang="en-US" sz="2200" dirty="0">
                <a:ea typeface="+mn-lt"/>
                <a:cs typeface="+mn-lt"/>
              </a:rPr>
              <a:t>: Closing price on the given day</a:t>
            </a:r>
            <a:endParaRPr lang="en-US" sz="2200">
              <a:ea typeface="+mn-lt"/>
              <a:cs typeface="+mn-lt"/>
            </a:endParaRPr>
          </a:p>
          <a:p>
            <a:pPr lvl="1"/>
            <a:r>
              <a:rPr lang="en-US" sz="2200" b="1" dirty="0">
                <a:ea typeface="+mn-lt"/>
                <a:cs typeface="+mn-lt"/>
              </a:rPr>
              <a:t>Volume</a:t>
            </a:r>
            <a:r>
              <a:rPr lang="en-US" sz="2200" dirty="0">
                <a:ea typeface="+mn-lt"/>
                <a:cs typeface="+mn-lt"/>
              </a:rPr>
              <a:t>: Volume of transactions on the given day</a:t>
            </a:r>
            <a:endParaRPr lang="en-US" sz="2200">
              <a:ea typeface="+mn-lt"/>
              <a:cs typeface="+mn-lt"/>
            </a:endParaRPr>
          </a:p>
          <a:p>
            <a:pPr marL="0" indent="0">
              <a:buNone/>
            </a:pPr>
            <a:endParaRPr lang="en-US" sz="2200" dirty="0">
              <a:cs typeface="Calibri"/>
            </a:endParaRPr>
          </a:p>
        </p:txBody>
      </p:sp>
    </p:spTree>
    <p:extLst>
      <p:ext uri="{BB962C8B-B14F-4D97-AF65-F5344CB8AC3E}">
        <p14:creationId xmlns:p14="http://schemas.microsoft.com/office/powerpoint/2010/main" val="1594991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1AFECC-ADDB-4E39-85BA-69E6B2C3EE17}"/>
              </a:ext>
            </a:extLst>
          </p:cNvPr>
          <p:cNvSpPr>
            <a:spLocks noGrp="1"/>
          </p:cNvSpPr>
          <p:nvPr>
            <p:ph type="title"/>
          </p:nvPr>
        </p:nvSpPr>
        <p:spPr>
          <a:xfrm>
            <a:off x="227681" y="1153572"/>
            <a:ext cx="3854937" cy="4461163"/>
          </a:xfrm>
        </p:spPr>
        <p:txBody>
          <a:bodyPr>
            <a:normAutofit/>
          </a:bodyPr>
          <a:lstStyle/>
          <a:p>
            <a:r>
              <a:rPr lang="en-US" dirty="0">
                <a:solidFill>
                  <a:srgbClr val="FFFFFF"/>
                </a:solidFill>
                <a:cs typeface="Calibri Light"/>
              </a:rPr>
              <a:t>Web Scrapping</a:t>
            </a:r>
            <a:endParaRPr lang="en-US" dirty="0" err="1">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5C0283B-0911-4D01-B054-DAD5A15A9A7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dirty="0">
                <a:ea typeface="+mn-lt"/>
                <a:cs typeface="+mn-lt"/>
              </a:rPr>
              <a:t>Web Scraping is an automatic way to retrieve unstructured data from a website and store them in a structured format.</a:t>
            </a:r>
            <a:endParaRPr lang="en-US" dirty="0">
              <a:cs typeface="Calibri"/>
            </a:endParaRPr>
          </a:p>
          <a:p>
            <a:r>
              <a:rPr lang="en-US" dirty="0">
                <a:cs typeface="Calibri"/>
              </a:rPr>
              <a:t>To make the prediction on the best performing model. The 10 days of Historical data has been scrapped from yahoo finance using </a:t>
            </a:r>
            <a:r>
              <a:rPr lang="en-US" dirty="0">
                <a:ea typeface="+mn-lt"/>
                <a:cs typeface="+mn-lt"/>
              </a:rPr>
              <a:t>Data using Selenium and Beautiful Soup in Python</a:t>
            </a:r>
          </a:p>
        </p:txBody>
      </p:sp>
    </p:spTree>
    <p:extLst>
      <p:ext uri="{BB962C8B-B14F-4D97-AF65-F5344CB8AC3E}">
        <p14:creationId xmlns:p14="http://schemas.microsoft.com/office/powerpoint/2010/main" val="335501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EA995-03F6-4F42-870A-9FD6C842D9DB}"/>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Workflow</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9917FE-7831-44B8-9AA2-30A7FFF3FF5A}"/>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dirty="0">
                <a:ea typeface="+mn-lt"/>
                <a:cs typeface="+mn-lt"/>
              </a:rPr>
              <a:t>Import libraries</a:t>
            </a:r>
          </a:p>
          <a:p>
            <a:r>
              <a:rPr lang="en-US" dirty="0">
                <a:ea typeface="+mn-lt"/>
                <a:cs typeface="+mn-lt"/>
              </a:rPr>
              <a:t>Data Analysis</a:t>
            </a:r>
            <a:endParaRPr lang="en-US" dirty="0"/>
          </a:p>
          <a:p>
            <a:r>
              <a:rPr lang="en-US" dirty="0">
                <a:ea typeface="+mn-lt"/>
                <a:cs typeface="+mn-lt"/>
              </a:rPr>
              <a:t>Main features</a:t>
            </a:r>
            <a:endParaRPr lang="en-US" dirty="0"/>
          </a:p>
          <a:p>
            <a:r>
              <a:rPr lang="en-US" dirty="0">
                <a:ea typeface="+mn-lt"/>
                <a:cs typeface="+mn-lt"/>
              </a:rPr>
              <a:t>Normalizing</a:t>
            </a:r>
          </a:p>
          <a:p>
            <a:r>
              <a:rPr lang="en-US" dirty="0">
                <a:ea typeface="+mn-lt"/>
                <a:cs typeface="+mn-lt"/>
              </a:rPr>
              <a:t>Train Test Split</a:t>
            </a:r>
            <a:endParaRPr lang="en-US" dirty="0"/>
          </a:p>
          <a:p>
            <a:r>
              <a:rPr lang="en-US" dirty="0">
                <a:ea typeface="+mn-lt"/>
                <a:cs typeface="+mn-lt"/>
              </a:rPr>
              <a:t>Model Building</a:t>
            </a:r>
            <a:endParaRPr lang="en-US" dirty="0"/>
          </a:p>
          <a:p>
            <a:r>
              <a:rPr lang="en-US" dirty="0">
                <a:ea typeface="+mn-lt"/>
                <a:cs typeface="+mn-lt"/>
              </a:rPr>
              <a:t>Evaluation metrics</a:t>
            </a:r>
            <a:endParaRPr lang="en-US" dirty="0"/>
          </a:p>
          <a:p>
            <a:r>
              <a:rPr lang="en-US" dirty="0">
                <a:ea typeface="+mn-lt"/>
                <a:cs typeface="+mn-lt"/>
              </a:rPr>
              <a:t>Summary</a:t>
            </a:r>
          </a:p>
          <a:p>
            <a:r>
              <a:rPr lang="en-US" dirty="0">
                <a:cs typeface="Calibri" panose="020F0502020204030204"/>
              </a:rPr>
              <a:t>Forecasting</a:t>
            </a:r>
          </a:p>
          <a:p>
            <a:r>
              <a:rPr lang="en-US" dirty="0">
                <a:cs typeface="Calibri" panose="020F0502020204030204"/>
              </a:rPr>
              <a:t>Future Work</a:t>
            </a:r>
          </a:p>
        </p:txBody>
      </p:sp>
    </p:spTree>
    <p:extLst>
      <p:ext uri="{BB962C8B-B14F-4D97-AF65-F5344CB8AC3E}">
        <p14:creationId xmlns:p14="http://schemas.microsoft.com/office/powerpoint/2010/main" val="152972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6537-6BC9-463C-BA67-B71466949829}"/>
              </a:ext>
            </a:extLst>
          </p:cNvPr>
          <p:cNvSpPr>
            <a:spLocks noGrp="1"/>
          </p:cNvSpPr>
          <p:nvPr>
            <p:ph type="title"/>
          </p:nvPr>
        </p:nvSpPr>
        <p:spPr>
          <a:xfrm>
            <a:off x="686834" y="1153572"/>
            <a:ext cx="3200400" cy="4461163"/>
          </a:xfrm>
        </p:spPr>
        <p:txBody>
          <a:bodyPr>
            <a:normAutofit/>
          </a:bodyPr>
          <a:lstStyle/>
          <a:p>
            <a:r>
              <a:rPr lang="en-US" dirty="0">
                <a:solidFill>
                  <a:srgbClr val="FFFFFF"/>
                </a:solidFill>
                <a:cs typeface="Calibri Light"/>
              </a:rPr>
              <a:t>Data Analysis</a:t>
            </a:r>
            <a:endParaRPr lang="en-US" dirty="0">
              <a:solidFill>
                <a:srgbClr val="FFFFFF"/>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6E7E6E-F5E9-4338-AAF6-9901E88B61A2}"/>
              </a:ext>
            </a:extLst>
          </p:cNvPr>
          <p:cNvSpPr>
            <a:spLocks noGrp="1"/>
          </p:cNvSpPr>
          <p:nvPr>
            <p:ph idx="1"/>
          </p:nvPr>
        </p:nvSpPr>
        <p:spPr>
          <a:xfrm>
            <a:off x="4437282" y="952291"/>
            <a:ext cx="6906491" cy="5585619"/>
          </a:xfrm>
        </p:spPr>
        <p:txBody>
          <a:bodyPr vert="horz" lIns="91440" tIns="45720" rIns="91440" bIns="45720" rtlCol="0" anchor="ctr">
            <a:normAutofit/>
          </a:bodyPr>
          <a:lstStyle/>
          <a:p>
            <a:r>
              <a:rPr lang="en-US" dirty="0">
                <a:ea typeface="+mn-lt"/>
                <a:cs typeface="+mn-lt"/>
              </a:rPr>
              <a:t>Shape of the dataset - (2707, 7)</a:t>
            </a:r>
          </a:p>
          <a:p>
            <a:r>
              <a:rPr lang="en-US" dirty="0">
                <a:ea typeface="+mn-lt"/>
                <a:cs typeface="+mn-lt"/>
              </a:rPr>
              <a:t>Drop the unwanted columns</a:t>
            </a:r>
          </a:p>
          <a:p>
            <a:r>
              <a:rPr lang="en-US" dirty="0">
                <a:ea typeface="+mn-lt"/>
                <a:cs typeface="+mn-lt"/>
              </a:rPr>
              <a:t>Impute missing values using interpolation</a:t>
            </a:r>
            <a:endParaRPr lang="en-US" dirty="0"/>
          </a:p>
          <a:p>
            <a:r>
              <a:rPr lang="en-US" dirty="0">
                <a:ea typeface="+mn-lt"/>
                <a:cs typeface="+mn-lt"/>
              </a:rPr>
              <a:t>Convert the date column to date format</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3797269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1945</TotalTime>
  <Words>1785</Words>
  <Application>Microsoft Office PowerPoint</Application>
  <PresentationFormat>Widescreen</PresentationFormat>
  <Paragraphs>170</Paragraphs>
  <Slides>31</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-apple-system</vt:lpstr>
      <vt:lpstr>Arial</vt:lpstr>
      <vt:lpstr>Calibri</vt:lpstr>
      <vt:lpstr>Calibri Light</vt:lpstr>
      <vt:lpstr>Consolas</vt:lpstr>
      <vt:lpstr>Office Theme</vt:lpstr>
      <vt:lpstr>Blockchain Project Work</vt:lpstr>
      <vt:lpstr>Cryptocurrency </vt:lpstr>
      <vt:lpstr>Bitcoin</vt:lpstr>
      <vt:lpstr>Security in Bitcoin</vt:lpstr>
      <vt:lpstr>Problem statement</vt:lpstr>
      <vt:lpstr>Dataset</vt:lpstr>
      <vt:lpstr>Web Scrapping</vt:lpstr>
      <vt:lpstr>Workflow</vt:lpstr>
      <vt:lpstr>Data Analysis</vt:lpstr>
      <vt:lpstr>Main Features</vt:lpstr>
      <vt:lpstr>Normalizing the dataset</vt:lpstr>
      <vt:lpstr>3 guidelines</vt:lpstr>
      <vt:lpstr>Train test split</vt:lpstr>
      <vt:lpstr>Model Building</vt:lpstr>
      <vt:lpstr>Long short term memory units (LSTM) </vt:lpstr>
      <vt:lpstr>bidirectional LSTM (BiLSTM)</vt:lpstr>
      <vt:lpstr>Gated Recurrent Unit (GRU) </vt:lpstr>
      <vt:lpstr>PowerPoint Presentation</vt:lpstr>
      <vt:lpstr>Evaluation Metrics</vt:lpstr>
      <vt:lpstr>PowerPoint Presentation</vt:lpstr>
      <vt:lpstr>Predictions</vt:lpstr>
      <vt:lpstr>Prediction plot for BiLSTM</vt:lpstr>
      <vt:lpstr>Prediction plot for LSTM</vt:lpstr>
      <vt:lpstr>Prediction plot for GRU</vt:lpstr>
      <vt:lpstr>Quantitative  metrics</vt:lpstr>
      <vt:lpstr>Summary</vt:lpstr>
      <vt:lpstr> Forecasting</vt:lpstr>
      <vt:lpstr>Conclusion</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c:title>
  <dc:creator>jyoti yadav</dc:creator>
  <cp:lastModifiedBy>Jyoti Yadav - jyoti.yadav@studio.unibo.it</cp:lastModifiedBy>
  <cp:revision>700</cp:revision>
  <dcterms:created xsi:type="dcterms:W3CDTF">2022-02-15T23:37:49Z</dcterms:created>
  <dcterms:modified xsi:type="dcterms:W3CDTF">2022-02-25T07:14:47Z</dcterms:modified>
</cp:coreProperties>
</file>